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ppt/tags/tag20.xml" ContentType="application/vnd.openxmlformats-officedocument.presentationml.tags+xml"/>
  <Override PartName="/ppt/notesSlides/notesSlide13.xml" ContentType="application/vnd.openxmlformats-officedocument.presentationml.notesSlide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notesSlides/notesSlide15.xml" ContentType="application/vnd.openxmlformats-officedocument.presentationml.notesSlide+xml"/>
  <Override PartName="/ppt/tags/tag23.xml" ContentType="application/vnd.openxmlformats-officedocument.presentationml.tags+xml"/>
  <Override PartName="/ppt/notesSlides/notesSlide16.xml" ContentType="application/vnd.openxmlformats-officedocument.presentationml.notesSlide+xml"/>
  <Override PartName="/ppt/tags/tag24.xml" ContentType="application/vnd.openxmlformats-officedocument.presentationml.tags+xml"/>
  <Override PartName="/ppt/notesSlides/notesSlide17.xml" ContentType="application/vnd.openxmlformats-officedocument.presentationml.notesSlide+xml"/>
  <Override PartName="/ppt/tags/tag25.xml" ContentType="application/vnd.openxmlformats-officedocument.presentationml.tags+xml"/>
  <Override PartName="/ppt/notesSlides/notesSlide18.xml" ContentType="application/vnd.openxmlformats-officedocument.presentationml.notesSlide+xml"/>
  <Override PartName="/ppt/tags/tag26.xml" ContentType="application/vnd.openxmlformats-officedocument.presentationml.tags+xml"/>
  <Override PartName="/ppt/notesSlides/notesSlide19.xml" ContentType="application/vnd.openxmlformats-officedocument.presentationml.notesSlide+xml"/>
  <Override PartName="/ppt/tags/tag27.xml" ContentType="application/vnd.openxmlformats-officedocument.presentationml.tags+xml"/>
  <Override PartName="/ppt/notesSlides/notesSlide20.xml" ContentType="application/vnd.openxmlformats-officedocument.presentationml.notesSlide+xml"/>
  <Override PartName="/ppt/tags/tag28.xml" ContentType="application/vnd.openxmlformats-officedocument.presentationml.tags+xml"/>
  <Override PartName="/ppt/notesSlides/notesSlide21.xml" ContentType="application/vnd.openxmlformats-officedocument.presentationml.notesSlide+xml"/>
  <Override PartName="/ppt/tags/tag29.xml" ContentType="application/vnd.openxmlformats-officedocument.presentationml.tags+xml"/>
  <Override PartName="/ppt/notesSlides/notesSlide22.xml" ContentType="application/vnd.openxmlformats-officedocument.presentationml.notesSlide+xml"/>
  <Override PartName="/ppt/tags/tag30.xml" ContentType="application/vnd.openxmlformats-officedocument.presentationml.tags+xml"/>
  <Override PartName="/ppt/notesSlides/notesSlide23.xml" ContentType="application/vnd.openxmlformats-officedocument.presentationml.notesSlide+xml"/>
  <Override PartName="/ppt/tags/tag31.xml" ContentType="application/vnd.openxmlformats-officedocument.presentationml.tags+xml"/>
  <Override PartName="/ppt/notesSlides/notesSlide24.xml" ContentType="application/vnd.openxmlformats-officedocument.presentationml.notesSlide+xml"/>
  <Override PartName="/ppt/tags/tag32.xml" ContentType="application/vnd.openxmlformats-officedocument.presentationml.tags+xml"/>
  <Override PartName="/ppt/notesSlides/notesSlide25.xml" ContentType="application/vnd.openxmlformats-officedocument.presentationml.notesSlide+xml"/>
  <Override PartName="/ppt/tags/tag33.xml" ContentType="application/vnd.openxmlformats-officedocument.presentationml.tags+xml"/>
  <Override PartName="/ppt/notesSlides/notesSlide26.xml" ContentType="application/vnd.openxmlformats-officedocument.presentationml.notesSlide+xml"/>
  <Override PartName="/ppt/tags/tag34.xml" ContentType="application/vnd.openxmlformats-officedocument.presentationml.tags+xml"/>
  <Override PartName="/ppt/notesSlides/notesSlide27.xml" ContentType="application/vnd.openxmlformats-officedocument.presentationml.notesSlide+xml"/>
  <Override PartName="/ppt/tags/tag35.xml" ContentType="application/vnd.openxmlformats-officedocument.presentationml.tags+xml"/>
  <Override PartName="/ppt/notesSlides/notesSlide28.xml" ContentType="application/vnd.openxmlformats-officedocument.presentationml.notesSlide+xml"/>
  <Override PartName="/ppt/tags/tag36.xml" ContentType="application/vnd.openxmlformats-officedocument.presentationml.tags+xml"/>
  <Override PartName="/ppt/notesSlides/notesSlide29.xml" ContentType="application/vnd.openxmlformats-officedocument.presentationml.notesSlide+xml"/>
  <Override PartName="/ppt/tags/tag37.xml" ContentType="application/vnd.openxmlformats-officedocument.presentationml.tags+xml"/>
  <Override PartName="/ppt/notesSlides/notesSlide30.xml" ContentType="application/vnd.openxmlformats-officedocument.presentationml.notesSlide+xml"/>
  <Override PartName="/ppt/tags/tag38.xml" ContentType="application/vnd.openxmlformats-officedocument.presentationml.tags+xml"/>
  <Override PartName="/ppt/notesSlides/notesSlide31.xml" ContentType="application/vnd.openxmlformats-officedocument.presentationml.notesSlide+xml"/>
  <Override PartName="/ppt/tags/tag39.xml" ContentType="application/vnd.openxmlformats-officedocument.presentationml.tags+xml"/>
  <Override PartName="/ppt/notesSlides/notesSlide32.xml" ContentType="application/vnd.openxmlformats-officedocument.presentationml.notesSlide+xml"/>
  <Override PartName="/ppt/tags/tag40.xml" ContentType="application/vnd.openxmlformats-officedocument.presentationml.tags+xml"/>
  <Override PartName="/ppt/notesSlides/notesSlide33.xml" ContentType="application/vnd.openxmlformats-officedocument.presentationml.notesSlide+xml"/>
  <Override PartName="/ppt/tags/tag41.xml" ContentType="application/vnd.openxmlformats-officedocument.presentationml.tags+xml"/>
  <Override PartName="/ppt/notesSlides/notesSlide34.xml" ContentType="application/vnd.openxmlformats-officedocument.presentationml.notesSlide+xml"/>
  <Override PartName="/ppt/tags/tag42.xml" ContentType="application/vnd.openxmlformats-officedocument.presentationml.tags+xml"/>
  <Override PartName="/ppt/notesSlides/notesSlide35.xml" ContentType="application/vnd.openxmlformats-officedocument.presentationml.notesSlide+xml"/>
  <Override PartName="/ppt/tags/tag43.xml" ContentType="application/vnd.openxmlformats-officedocument.presentationml.tags+xml"/>
  <Override PartName="/ppt/notesSlides/notesSlide36.xml" ContentType="application/vnd.openxmlformats-officedocument.presentationml.notesSlide+xml"/>
  <Override PartName="/ppt/tags/tag44.xml" ContentType="application/vnd.openxmlformats-officedocument.presentationml.tags+xml"/>
  <Override PartName="/ppt/notesSlides/notesSlide37.xml" ContentType="application/vnd.openxmlformats-officedocument.presentationml.notesSlide+xml"/>
  <Override PartName="/ppt/tags/tag45.xml" ContentType="application/vnd.openxmlformats-officedocument.presentationml.tags+xml"/>
  <Override PartName="/ppt/notesSlides/notesSlide38.xml" ContentType="application/vnd.openxmlformats-officedocument.presentationml.notesSlide+xml"/>
  <Override PartName="/ppt/tags/tag46.xml" ContentType="application/vnd.openxmlformats-officedocument.presentationml.tags+xml"/>
  <Override PartName="/ppt/notesSlides/notesSlide39.xml" ContentType="application/vnd.openxmlformats-officedocument.presentationml.notesSlide+xml"/>
  <Override PartName="/ppt/tags/tag47.xml" ContentType="application/vnd.openxmlformats-officedocument.presentationml.tags+xml"/>
  <Override PartName="/ppt/notesSlides/notesSlide40.xml" ContentType="application/vnd.openxmlformats-officedocument.presentationml.notesSlide+xml"/>
  <Override PartName="/ppt/tags/tag48.xml" ContentType="application/vnd.openxmlformats-officedocument.presentationml.tags+xml"/>
  <Override PartName="/ppt/notesSlides/notesSlide41.xml" ContentType="application/vnd.openxmlformats-officedocument.presentationml.notesSlide+xml"/>
  <Override PartName="/ppt/tags/tag49.xml" ContentType="application/vnd.openxmlformats-officedocument.presentationml.tags+xml"/>
  <Override PartName="/ppt/notesSlides/notesSlide42.xml" ContentType="application/vnd.openxmlformats-officedocument.presentationml.notesSlide+xml"/>
  <Override PartName="/ppt/tags/tag50.xml" ContentType="application/vnd.openxmlformats-officedocument.presentationml.tags+xml"/>
  <Override PartName="/ppt/notesSlides/notesSlide43.xml" ContentType="application/vnd.openxmlformats-officedocument.presentationml.notesSlide+xml"/>
  <Override PartName="/ppt/tags/tag51.xml" ContentType="application/vnd.openxmlformats-officedocument.presentationml.tags+xml"/>
  <Override PartName="/ppt/notesSlides/notesSlide44.xml" ContentType="application/vnd.openxmlformats-officedocument.presentationml.notesSlide+xml"/>
  <Override PartName="/ppt/tags/tag52.xml" ContentType="application/vnd.openxmlformats-officedocument.presentationml.tags+xml"/>
  <Override PartName="/ppt/notesSlides/notesSlide45.xml" ContentType="application/vnd.openxmlformats-officedocument.presentationml.notesSlide+xml"/>
  <Override PartName="/ppt/tags/tag53.xml" ContentType="application/vnd.openxmlformats-officedocument.presentationml.tags+xml"/>
  <Override PartName="/ppt/notesSlides/notesSlide46.xml" ContentType="application/vnd.openxmlformats-officedocument.presentationml.notesSlide+xml"/>
  <Override PartName="/ppt/tags/tag54.xml" ContentType="application/vnd.openxmlformats-officedocument.presentationml.tags+xml"/>
  <Override PartName="/ppt/notesSlides/notesSlide47.xml" ContentType="application/vnd.openxmlformats-officedocument.presentationml.notesSlide+xml"/>
  <Override PartName="/ppt/tags/tag55.xml" ContentType="application/vnd.openxmlformats-officedocument.presentationml.tags+xml"/>
  <Override PartName="/ppt/notesSlides/notesSlide48.xml" ContentType="application/vnd.openxmlformats-officedocument.presentationml.notesSlide+xml"/>
  <Override PartName="/ppt/tags/tag56.xml" ContentType="application/vnd.openxmlformats-officedocument.presentationml.tags+xml"/>
  <Override PartName="/ppt/notesSlides/notesSlide49.xml" ContentType="application/vnd.openxmlformats-officedocument.presentationml.notesSlide+xml"/>
  <Override PartName="/ppt/tags/tag57.xml" ContentType="application/vnd.openxmlformats-officedocument.presentationml.tags+xml"/>
  <Override PartName="/ppt/notesSlides/notesSlide50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8340" r:id="rId3"/>
    <p:sldId id="8341" r:id="rId4"/>
    <p:sldId id="8342" r:id="rId5"/>
    <p:sldId id="8343" r:id="rId6"/>
    <p:sldId id="8344" r:id="rId7"/>
    <p:sldId id="8345" r:id="rId8"/>
    <p:sldId id="8346" r:id="rId9"/>
    <p:sldId id="8347" r:id="rId10"/>
    <p:sldId id="8348" r:id="rId11"/>
    <p:sldId id="8349" r:id="rId12"/>
    <p:sldId id="8350" r:id="rId13"/>
    <p:sldId id="8351" r:id="rId14"/>
    <p:sldId id="8352" r:id="rId15"/>
    <p:sldId id="8353" r:id="rId16"/>
    <p:sldId id="8354" r:id="rId17"/>
    <p:sldId id="8355" r:id="rId18"/>
    <p:sldId id="8356" r:id="rId19"/>
    <p:sldId id="8357" r:id="rId20"/>
    <p:sldId id="8358" r:id="rId21"/>
    <p:sldId id="8359" r:id="rId22"/>
    <p:sldId id="8360" r:id="rId23"/>
    <p:sldId id="8361" r:id="rId24"/>
    <p:sldId id="8362" r:id="rId25"/>
    <p:sldId id="8363" r:id="rId26"/>
    <p:sldId id="8364" r:id="rId27"/>
    <p:sldId id="8365" r:id="rId28"/>
    <p:sldId id="8366" r:id="rId29"/>
    <p:sldId id="8367" r:id="rId30"/>
    <p:sldId id="8368" r:id="rId31"/>
    <p:sldId id="8369" r:id="rId32"/>
    <p:sldId id="8370" r:id="rId33"/>
    <p:sldId id="8371" r:id="rId34"/>
    <p:sldId id="8372" r:id="rId35"/>
    <p:sldId id="8373" r:id="rId36"/>
    <p:sldId id="8374" r:id="rId37"/>
    <p:sldId id="8375" r:id="rId38"/>
    <p:sldId id="8376" r:id="rId39"/>
    <p:sldId id="8377" r:id="rId40"/>
    <p:sldId id="8378" r:id="rId41"/>
    <p:sldId id="8379" r:id="rId42"/>
    <p:sldId id="8380" r:id="rId43"/>
    <p:sldId id="8381" r:id="rId44"/>
    <p:sldId id="8382" r:id="rId45"/>
    <p:sldId id="8383" r:id="rId46"/>
    <p:sldId id="8384" r:id="rId47"/>
    <p:sldId id="8385" r:id="rId48"/>
    <p:sldId id="8386" r:id="rId49"/>
    <p:sldId id="8387" r:id="rId50"/>
    <p:sldId id="8388" r:id="rId51"/>
    <p:sldId id="8389" r:id="rId52"/>
    <p:sldId id="8390" r:id="rId53"/>
    <p:sldId id="8391" r:id="rId54"/>
    <p:sldId id="8392" r:id="rId55"/>
    <p:sldId id="8393" r:id="rId56"/>
    <p:sldId id="8394" r:id="rId57"/>
    <p:sldId id="8395" r:id="rId58"/>
    <p:sldId id="8396" r:id="rId59"/>
    <p:sldId id="8397" r:id="rId60"/>
    <p:sldId id="8398" r:id="rId61"/>
    <p:sldId id="8399" r:id="rId62"/>
    <p:sldId id="8400" r:id="rId63"/>
    <p:sldId id="8401" r:id="rId64"/>
    <p:sldId id="8402" r:id="rId65"/>
    <p:sldId id="8403" r:id="rId66"/>
    <p:sldId id="8404" r:id="rId67"/>
    <p:sldId id="8405" r:id="rId68"/>
    <p:sldId id="8406" r:id="rId69"/>
    <p:sldId id="8407" r:id="rId70"/>
    <p:sldId id="8408" r:id="rId71"/>
    <p:sldId id="8409" r:id="rId72"/>
    <p:sldId id="8410" r:id="rId73"/>
    <p:sldId id="8411" r:id="rId74"/>
    <p:sldId id="8412" r:id="rId75"/>
    <p:sldId id="8413" r:id="rId76"/>
    <p:sldId id="8414" r:id="rId77"/>
    <p:sldId id="8415" r:id="rId78"/>
    <p:sldId id="8416" r:id="rId79"/>
    <p:sldId id="8417" r:id="rId80"/>
    <p:sldId id="8418" r:id="rId8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88"/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706"/>
    <p:restoredTop sz="94677"/>
  </p:normalViewPr>
  <p:slideViewPr>
    <p:cSldViewPr snapToGrid="0" snapToObjects="1">
      <p:cViewPr varScale="1">
        <p:scale>
          <a:sx n="71" d="100"/>
          <a:sy n="71" d="100"/>
        </p:scale>
        <p:origin x="69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68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1.wmf"/><Relationship Id="rId7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71200" y="6324600"/>
            <a:ext cx="4140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eaLnBrk="1" hangingPunct="1"/>
            <a:fld id="{9A0DB2DC-4C9A-4742-B13C-FB6460FD3503}" type="slidenum"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  <a:t>‹#›</a:t>
            </a:fld>
            <a:endParaRPr lang="en-US" altLang="zh-CN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92EB006-BC19-4DC0-AF1D-961AFD9F682B}" type="datetimeFigureOut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9/25/2020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effectLst>
                  <a:outerShdw blurRad="38100" dist="38100" dir="2700000">
                    <a:srgbClr val="FFFFFF"/>
                  </a:outerShdw>
                </a:effectLst>
              </a:rPr>
              <a:t>‹#›</a:t>
            </a:fld>
            <a:endParaRPr lang="en-US" altLang="zh-CN" dirty="0">
              <a:effectLst>
                <a:outerShdw blurRad="38100" dist="38100" dir="2700000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52425" y="365125"/>
            <a:ext cx="10176510" cy="647065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4" name="圆角矩形 3"/>
          <p:cNvSpPr/>
          <p:nvPr userDrawn="1"/>
        </p:nvSpPr>
        <p:spPr>
          <a:xfrm>
            <a:off x="10080625" y="130810"/>
            <a:ext cx="1802130" cy="882015"/>
          </a:xfrm>
          <a:prstGeom prst="roundRect">
            <a:avLst/>
          </a:prstGeom>
          <a:blipFill rotWithShape="1">
            <a:blip r:embed="rId2">
              <a:alphaModFix amt="49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79562" y="1071912"/>
            <a:ext cx="11560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tags" Target="../tags/tag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4.xml"/><Relationship Id="rId7" Type="http://schemas.openxmlformats.org/officeDocument/2006/relationships/image" Target="../media/image20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.bin"/><Relationship Id="rId2" Type="http://schemas.openxmlformats.org/officeDocument/2006/relationships/tags" Target="../tags/tag1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9.bin"/><Relationship Id="rId18" Type="http://schemas.openxmlformats.org/officeDocument/2006/relationships/oleObject" Target="../embeddings/oleObject12.bin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36.wmf"/><Relationship Id="rId7" Type="http://schemas.openxmlformats.org/officeDocument/2006/relationships/oleObject" Target="../embeddings/oleObject6.bin"/><Relationship Id="rId12" Type="http://schemas.openxmlformats.org/officeDocument/2006/relationships/image" Target="../media/image32.wmf"/><Relationship Id="rId17" Type="http://schemas.openxmlformats.org/officeDocument/2006/relationships/image" Target="../media/image34.wmf"/><Relationship Id="rId2" Type="http://schemas.openxmlformats.org/officeDocument/2006/relationships/tags" Target="../tags/tag21.xml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3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image" Target="../media/image33.wmf"/><Relationship Id="rId10" Type="http://schemas.openxmlformats.org/officeDocument/2006/relationships/image" Target="../media/image31.wmf"/><Relationship Id="rId19" Type="http://schemas.openxmlformats.org/officeDocument/2006/relationships/image" Target="../media/image35.wmf"/><Relationship Id="rId4" Type="http://schemas.openxmlformats.org/officeDocument/2006/relationships/notesSlide" Target="../notesSlides/notesSlide14.xml"/><Relationship Id="rId9" Type="http://schemas.openxmlformats.org/officeDocument/2006/relationships/oleObject" Target="../embeddings/oleObject7.bin"/><Relationship Id="rId14" Type="http://schemas.openxmlformats.org/officeDocument/2006/relationships/oleObject" Target="../embeddings/oleObject10.bin"/><Relationship Id="rId22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41.wmf"/><Relationship Id="rId2" Type="http://schemas.openxmlformats.org/officeDocument/2006/relationships/tags" Target="../tags/tag2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40.wmf"/><Relationship Id="rId4" Type="http://schemas.openxmlformats.org/officeDocument/2006/relationships/notesSlide" Target="../notesSlides/notesSlide15.xml"/><Relationship Id="rId9" Type="http://schemas.openxmlformats.org/officeDocument/2006/relationships/oleObject" Target="../embeddings/oleObject1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9.bin"/><Relationship Id="rId2" Type="http://schemas.openxmlformats.org/officeDocument/2006/relationships/tags" Target="../tags/tag2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8.bin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0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2.bin"/><Relationship Id="rId4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4.bin"/><Relationship Id="rId2" Type="http://schemas.openxmlformats.org/officeDocument/2006/relationships/tags" Target="../tags/tag3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wmf"/><Relationship Id="rId2" Type="http://schemas.openxmlformats.org/officeDocument/2006/relationships/tags" Target="../tags/tag39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3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7.wmf"/><Relationship Id="rId2" Type="http://schemas.openxmlformats.org/officeDocument/2006/relationships/tags" Target="../tags/tag48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4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8.wmf"/><Relationship Id="rId2" Type="http://schemas.openxmlformats.org/officeDocument/2006/relationships/tags" Target="../tags/tag49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42.xml"/><Relationship Id="rId9" Type="http://schemas.openxmlformats.org/officeDocument/2006/relationships/image" Target="../media/image69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image" Target="../media/image73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0.bin"/><Relationship Id="rId12" Type="http://schemas.openxmlformats.org/officeDocument/2006/relationships/oleObject" Target="../embeddings/oleObject32.bin"/><Relationship Id="rId17" Type="http://schemas.openxmlformats.org/officeDocument/2006/relationships/image" Target="../media/image75.wmf"/><Relationship Id="rId2" Type="http://schemas.openxmlformats.org/officeDocument/2006/relationships/tags" Target="../tags/tag50.xml"/><Relationship Id="rId16" Type="http://schemas.openxmlformats.org/officeDocument/2006/relationships/oleObject" Target="../embeddings/oleObject34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0.wmf"/><Relationship Id="rId11" Type="http://schemas.openxmlformats.org/officeDocument/2006/relationships/image" Target="../media/image72.wmf"/><Relationship Id="rId5" Type="http://schemas.openxmlformats.org/officeDocument/2006/relationships/oleObject" Target="../embeddings/oleObject29.bin"/><Relationship Id="rId15" Type="http://schemas.openxmlformats.org/officeDocument/2006/relationships/image" Target="../media/image74.wmf"/><Relationship Id="rId10" Type="http://schemas.openxmlformats.org/officeDocument/2006/relationships/oleObject" Target="../embeddings/oleObject31.bin"/><Relationship Id="rId4" Type="http://schemas.openxmlformats.org/officeDocument/2006/relationships/notesSlide" Target="../notesSlides/notesSlide43.xml"/><Relationship Id="rId9" Type="http://schemas.openxmlformats.org/officeDocument/2006/relationships/image" Target="../media/image76.png"/><Relationship Id="rId14" Type="http://schemas.openxmlformats.org/officeDocument/2006/relationships/oleObject" Target="../embeddings/oleObject33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79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8.wmf"/><Relationship Id="rId12" Type="http://schemas.openxmlformats.org/officeDocument/2006/relationships/oleObject" Target="../embeddings/oleObject38.bin"/><Relationship Id="rId2" Type="http://schemas.openxmlformats.org/officeDocument/2006/relationships/tags" Target="../tags/tag51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78.wmf"/><Relationship Id="rId5" Type="http://schemas.openxmlformats.org/officeDocument/2006/relationships/image" Target="../media/image58.png"/><Relationship Id="rId15" Type="http://schemas.openxmlformats.org/officeDocument/2006/relationships/image" Target="../media/image80.wmf"/><Relationship Id="rId10" Type="http://schemas.openxmlformats.org/officeDocument/2006/relationships/oleObject" Target="../embeddings/oleObject37.bin"/><Relationship Id="rId4" Type="http://schemas.openxmlformats.org/officeDocument/2006/relationships/notesSlide" Target="../notesSlides/notesSlide44.xml"/><Relationship Id="rId9" Type="http://schemas.openxmlformats.org/officeDocument/2006/relationships/image" Target="../media/image77.wmf"/><Relationship Id="rId14" Type="http://schemas.openxmlformats.org/officeDocument/2006/relationships/oleObject" Target="../embeddings/oleObject39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1.wmf"/><Relationship Id="rId2" Type="http://schemas.openxmlformats.org/officeDocument/2006/relationships/tags" Target="../tags/tag5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0.bin"/><Relationship Id="rId11" Type="http://schemas.openxmlformats.org/officeDocument/2006/relationships/oleObject" Target="../embeddings/oleObject43.bin"/><Relationship Id="rId5" Type="http://schemas.openxmlformats.org/officeDocument/2006/relationships/image" Target="../media/image58.png"/><Relationship Id="rId10" Type="http://schemas.openxmlformats.org/officeDocument/2006/relationships/oleObject" Target="../embeddings/oleObject42.bin"/><Relationship Id="rId4" Type="http://schemas.openxmlformats.org/officeDocument/2006/relationships/notesSlide" Target="../notesSlides/notesSlide47.xml"/><Relationship Id="rId9" Type="http://schemas.openxmlformats.org/officeDocument/2006/relationships/image" Target="../media/image82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901065" y="1122045"/>
            <a:ext cx="3524885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en-US" sz="3800" dirty="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  <a:sym typeface="+mn-ea"/>
              </a:rPr>
              <a:t>LSH 近似最近邻查找</a:t>
            </a:r>
            <a:r>
              <a:rPr lang="zh-CN" altLang="en-US" sz="3800" dirty="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  <a:sym typeface="+mn-ea"/>
              </a:rPr>
              <a:t>与</a:t>
            </a:r>
            <a:r>
              <a:rPr lang="en-US" altLang="zh-CN" sz="3800" dirty="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  <a:sym typeface="+mn-ea"/>
              </a:rPr>
              <a:t>YouTube</a:t>
            </a:r>
            <a:r>
              <a:rPr lang="zh-CN" altLang="en-US" sz="3800" dirty="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  <a:sym typeface="+mn-ea"/>
              </a:rPr>
              <a:t>推荐系统</a:t>
            </a:r>
            <a:br>
              <a:rPr lang="zh-CN" sz="3800">
                <a:ea typeface="宋体" panose="02010600030101010101" pitchFamily="2" charset="-122"/>
                <a:sym typeface="+mn-ea"/>
              </a:rPr>
            </a:br>
            <a:r>
              <a:rPr sz="3800" dirty="0">
                <a:sym typeface="+mn-ea"/>
              </a:rPr>
              <a:t>Lesson-0</a:t>
            </a:r>
            <a:r>
              <a:rPr lang="en-US" altLang="zh-CN" sz="3800" dirty="0">
                <a:sym typeface="+mn-ea"/>
              </a:rPr>
              <a:t>6</a:t>
            </a:r>
            <a:endParaRPr sz="3800"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陈旸 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</a:t>
            </a:r>
            <a:r>
              <a:rPr lang="en-US"/>
              <a:t>20</a:t>
            </a:r>
            <a:r>
              <a:t>.</a:t>
            </a:r>
            <a:r>
              <a:rPr lang="en-US" altLang="zh-CN"/>
              <a:t>9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2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3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4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5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6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MinHash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474980" y="1442720"/>
            <a:ext cx="6762115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文档相似度计算：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Jaccard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相似度</a:t>
            </a:r>
            <a:endParaRPr 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海量数据，高维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矩阵非常大的时候，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目标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需要找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到一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Hash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函数，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将原来的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Jaccard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相似度计算，等同于降维后的相似度矩阵计算（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Input Matrix =&gt; Signature Matrix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原来文档的Jaccard相似度高，那么它们的hash值相同的概率高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原来文档的Jaccard相似度低，那么它们的hash值不相同的概率高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。针对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Jaccard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相似度的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Min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ashing(最小哈希)</a:t>
            </a:r>
          </a:p>
        </p:txBody>
      </p:sp>
      <p:graphicFrame>
        <p:nvGraphicFramePr>
          <p:cNvPr id="4" name="对象 -2147482616"/>
          <p:cNvGraphicFramePr>
            <a:graphicFrameLocks noChangeAspect="1"/>
          </p:cNvGraphicFramePr>
          <p:nvPr/>
        </p:nvGraphicFramePr>
        <p:xfrm>
          <a:off x="2416175" y="1721803"/>
          <a:ext cx="2813050" cy="1022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r:id="rId5" imgW="1485900" imgH="533400" progId="Equation.KSEE3">
                  <p:embed/>
                </p:oleObj>
              </mc:Choice>
              <mc:Fallback>
                <p:oleObj r:id="rId5" imgW="1485900" imgH="5334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16175" y="1721803"/>
                        <a:ext cx="2813050" cy="10229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6685" y="1097915"/>
            <a:ext cx="2457450" cy="3571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6720" y="4670425"/>
            <a:ext cx="2200275" cy="188595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 noGrp="1"/>
          </p:cNvSpPr>
          <p:nvPr/>
        </p:nvSpPr>
        <p:spPr>
          <a:xfrm>
            <a:off x="10391140" y="2589530"/>
            <a:ext cx="1463675" cy="5880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Input Matrix</a:t>
            </a:r>
          </a:p>
        </p:txBody>
      </p:sp>
      <p:sp>
        <p:nvSpPr>
          <p:cNvPr id="11" name="Content Placeholder 2"/>
          <p:cNvSpPr txBox="1">
            <a:spLocks noGrp="1"/>
          </p:cNvSpPr>
          <p:nvPr/>
        </p:nvSpPr>
        <p:spPr>
          <a:xfrm>
            <a:off x="10300970" y="5017770"/>
            <a:ext cx="2004060" cy="5880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Signature Matrix</a:t>
            </a:r>
          </a:p>
        </p:txBody>
      </p:sp>
      <p:sp>
        <p:nvSpPr>
          <p:cNvPr id="12" name="左弧形箭头 11"/>
          <p:cNvSpPr/>
          <p:nvPr/>
        </p:nvSpPr>
        <p:spPr>
          <a:xfrm>
            <a:off x="7702550" y="3978910"/>
            <a:ext cx="344170" cy="838200"/>
          </a:xfrm>
          <a:prstGeom prst="curved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435" y="5528310"/>
            <a:ext cx="5972175" cy="8572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MinHash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474980" y="1442720"/>
            <a:ext cx="6762115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MinHash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特征矩阵按行进行随机排列后，第一个列值为1的行的行号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8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Thinking </a:t>
            </a:r>
            <a:r>
              <a:rPr sz="18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最小哈希值</a:t>
            </a:r>
            <a:r>
              <a:rPr lang="en-US" sz="18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=?</a:t>
            </a:r>
            <a:endParaRPr 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h(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1)=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，h(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2)=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，h(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3)=1，h(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4)=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3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7656195" y="1877695"/>
          <a:ext cx="3883025" cy="198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86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元素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C4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定制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AI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芯片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成为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趋势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MinHash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474980" y="1442720"/>
            <a:ext cx="6762115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MinHash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Thinking Ci</a:t>
            </a:r>
            <a:r>
              <a:rPr lang="zh-CN" altLang="zh-CN" sz="18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与</a:t>
            </a:r>
            <a:r>
              <a:rPr lang="en-US" altLang="zh-CN" sz="18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Cj</a:t>
            </a:r>
            <a:r>
              <a:rPr lang="zh-CN" altLang="zh-CN" sz="18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sz="18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MinHash</a:t>
            </a:r>
            <a:r>
              <a:rPr lang="zh-CN" altLang="zh-CN" sz="18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相等的概率</a:t>
            </a:r>
            <a:r>
              <a:rPr lang="zh-CN" sz="18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P(h(</a:t>
            </a:r>
            <a:r>
              <a:rPr lang="en-US" altLang="zh-CN" sz="18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sz="18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i)=h(</a:t>
            </a:r>
            <a:r>
              <a:rPr lang="en-US" altLang="zh-CN" sz="18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sz="18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j))，与</a:t>
            </a:r>
            <a:r>
              <a:rPr lang="en-US" altLang="zh-CN" sz="18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Ci,Cj Jaccard</a:t>
            </a:r>
            <a:r>
              <a:rPr lang="zh-CN" altLang="zh-CN" sz="18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相似度的关系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 </a:t>
            </a:r>
            <a:r>
              <a:rPr lang="zh-CN" altLang="en-US" sz="18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相等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 </a:t>
            </a:r>
            <a:r>
              <a:rPr lang="zh-CN" altLang="en-US" sz="18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不相等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 </a:t>
            </a:r>
            <a:r>
              <a:rPr lang="zh-CN" altLang="en-US" sz="18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不确定</a:t>
            </a:r>
            <a:endParaRPr lang="zh-CN" altLang="zh-CN" sz="1800" kern="100" dirty="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Ci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Cj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，对应的行有三种可能：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A类：两列的值都为1；</a:t>
            </a:r>
          </a:p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B类：其中一列的值为0，另一列的值为1；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C类：两列的值都为0.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7656195" y="1877695"/>
          <a:ext cx="3883025" cy="198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86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元素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S4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定制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AI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芯片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成为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趋势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115050" y="4243070"/>
            <a:ext cx="5805170" cy="2583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类行对于结果计算没有影响，可以删除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P(h(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i)=h(</a:t>
            </a:r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j))=P(删掉C类后，第一行为A类)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=A类行的个数/所有行的个数=a/(a+b)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kern="10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P(h(Ci)=h(Cj))= 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Jaccard</a:t>
            </a:r>
            <a:r>
              <a:rPr lang="zh-CN" kern="10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kern="10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i,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kern="10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j)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kern="10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用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Ci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Cj</a:t>
            </a:r>
            <a:r>
              <a:rPr lang="zh-CN" kern="10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Min</a:t>
            </a:r>
            <a:r>
              <a:rPr lang="en-US" kern="10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kern="10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ash值</a:t>
            </a:r>
            <a:r>
              <a:rPr lang="zh-CN" kern="10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相等的概率，对他们</a:t>
            </a:r>
            <a:r>
              <a:rPr kern="10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的Jaccard相似度</a:t>
            </a:r>
            <a:r>
              <a:rPr lang="zh-CN" kern="10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进行估计</a:t>
            </a:r>
            <a:endParaRPr kumimoji="0" lang="zh-CN" altLang="en-US" sz="1800" b="0" i="0" u="none" strike="noStrike" kern="100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MinHash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474980" y="1442720"/>
            <a:ext cx="4798060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MinHash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分别经过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次随机置换（红、黄、蓝）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每次置换后，采用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MinHash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得到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Signature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使用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Sig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矩阵相似度用来近似估计原始矩阵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Input Matrix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Jaccard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相似度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9050655" y="1584960"/>
          <a:ext cx="2743200" cy="190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040" y="1142365"/>
            <a:ext cx="3248025" cy="3524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120" y="4666615"/>
            <a:ext cx="1943100" cy="1771650"/>
          </a:xfrm>
          <a:prstGeom prst="rect">
            <a:avLst/>
          </a:prstGeom>
        </p:spPr>
      </p:pic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9051925" y="4051935"/>
          <a:ext cx="2743200" cy="190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0033635" y="3487420"/>
            <a:ext cx="100457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蓝色变换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033635" y="5979160"/>
            <a:ext cx="100457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黄色变换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5370" y="4994275"/>
            <a:ext cx="2800350" cy="1276350"/>
          </a:xfrm>
          <a:prstGeom prst="rect">
            <a:avLst/>
          </a:prstGeom>
        </p:spPr>
      </p:pic>
      <p:sp>
        <p:nvSpPr>
          <p:cNvPr id="14" name="左箭头 13"/>
          <p:cNvSpPr/>
          <p:nvPr/>
        </p:nvSpPr>
        <p:spPr>
          <a:xfrm rot="10800000">
            <a:off x="8531225" y="3277235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5" name="左箭头 14"/>
          <p:cNvSpPr/>
          <p:nvPr/>
        </p:nvSpPr>
        <p:spPr>
          <a:xfrm>
            <a:off x="8440420" y="5401310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7" name="左箭头 16"/>
          <p:cNvSpPr/>
          <p:nvPr/>
        </p:nvSpPr>
        <p:spPr>
          <a:xfrm>
            <a:off x="5470525" y="5481320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MinHash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474980" y="1442720"/>
            <a:ext cx="6762115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MinHash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执行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如何对海量数据进行排序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存储空间，计算时间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有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多个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hash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函数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通过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hash i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得到最新的行号，如果此时列上的元素为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，而且新行号比原来记录的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值小，那么更新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值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for 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each hash function hi  do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compute hi (r);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for each column c 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if c has 1 in row r 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	for each hash function hi do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	if hi (r) is smaller than M(i, c) then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		M(i, c) := hi (r);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635" y="1546225"/>
            <a:ext cx="4067175" cy="3390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735" y="5177790"/>
            <a:ext cx="1981200" cy="1143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MinHash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740410" y="1491615"/>
            <a:ext cx="6762115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MinHash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执行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对于下面两种随机变换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函数：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h(x)= x mod 5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g(x)=(2x+1) mod 5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行数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+1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，每次进行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函数运算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如果列上的值为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，那么查看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Hash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得到的数值是否更小，更小则更新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通过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个针对row index的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Hash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函数，完成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次行向量的置换（解决了行向量置换的问题）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964555" y="1738630"/>
          <a:ext cx="1371600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2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8376920" y="1412240"/>
          <a:ext cx="2354580" cy="429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51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Hash函数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h(1)=1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无穷大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g(1)=3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40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无穷大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h(2)=2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g(2)=0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h(3)=3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g(3)=2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h(4)=4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g(4)=4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h(5)=0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g(5)=1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4" name="左箭头 13"/>
          <p:cNvSpPr/>
          <p:nvPr/>
        </p:nvSpPr>
        <p:spPr>
          <a:xfrm rot="10800000">
            <a:off x="7706995" y="2546985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10674265" y="1624965"/>
            <a:ext cx="1649730" cy="5746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C2</a:t>
            </a:r>
            <a:r>
              <a:rPr lang="zh-CN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的第</a:t>
            </a: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位为</a:t>
            </a: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0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左箭头 6"/>
          <p:cNvSpPr/>
          <p:nvPr/>
        </p:nvSpPr>
        <p:spPr>
          <a:xfrm rot="20520000">
            <a:off x="10644505" y="2052955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740410" y="1491615"/>
            <a:ext cx="6045200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MinHash+LSH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除了要解决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Ci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Cj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两两之间相似度的计算问题，当数据量大的时候，两两之间相似度计算次数为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当数据量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很大（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&gt;100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万），计算量非常大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可能相似的用户以较大概率分到同一个桶内，这样每一个用户的“相似用户候选集”就会少很多，大大降低计算复杂度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LSH是相似度的近似求解方式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在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MinHash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基础上，将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Signature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向量分成多段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(band)</a:t>
            </a:r>
          </a:p>
        </p:txBody>
      </p:sp>
      <p:graphicFrame>
        <p:nvGraphicFramePr>
          <p:cNvPr id="2" name="对象 -2147482616"/>
          <p:cNvGraphicFramePr>
            <a:graphicFrameLocks noChangeAspect="1"/>
          </p:cNvGraphicFramePr>
          <p:nvPr/>
        </p:nvGraphicFramePr>
        <p:xfrm>
          <a:off x="4952365" y="2484438"/>
          <a:ext cx="433070" cy="462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r:id="rId5" imgW="228600" imgH="241300" progId="Equation.KSEE3">
                  <p:embed/>
                </p:oleObj>
              </mc:Choice>
              <mc:Fallback>
                <p:oleObj r:id="rId5" imgW="2286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52365" y="2484438"/>
                        <a:ext cx="433070" cy="4629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7059930" y="1685925"/>
          <a:ext cx="4872355" cy="263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r:id="rId7" imgW="6105525" imgH="3619500" progId="Paint.Picture">
                  <p:embed/>
                </p:oleObj>
              </mc:Choice>
              <mc:Fallback>
                <p:oleObj r:id="rId7" imgW="6105525" imgH="36195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59930" y="1685925"/>
                        <a:ext cx="4872355" cy="263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0385" y="4771390"/>
            <a:ext cx="4963160" cy="10623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740410" y="1224915"/>
            <a:ext cx="8217535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MinHash+LSH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Signiture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矩阵分成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组，每组由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行组成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对每一组进行hash，各个组设置不同的桶空间。只要两列有一组的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MinHash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相同，那么这两列就会hash到同一个桶而成为候选相似项。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50" y="3314700"/>
            <a:ext cx="4930775" cy="3046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405" y="2908935"/>
            <a:ext cx="4036060" cy="35286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349885" y="1491615"/>
            <a:ext cx="5621020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MinHash+LSH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假设对于某行，两列签名值相同的概率为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两列的相似度）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在某个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band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值都相等的概率是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在某个band，值不相同的概率是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两个文档存在b个band，这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band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都不相同的概率是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band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里，至少有一个相同的概率是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两列成为候选相似对的概率是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称之为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And then OR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方法，先要求每个band的所有对应元素必须都相同，再要求多个band中至少有一个相同。符合这两条，才能发生hash碰撞。</a:t>
            </a:r>
          </a:p>
        </p:txBody>
      </p:sp>
      <p:graphicFrame>
        <p:nvGraphicFramePr>
          <p:cNvPr id="11" name="对象 -2147482616"/>
          <p:cNvGraphicFramePr>
            <a:graphicFrameLocks noChangeAspect="1"/>
          </p:cNvGraphicFramePr>
          <p:nvPr/>
        </p:nvGraphicFramePr>
        <p:xfrm>
          <a:off x="3504565" y="2524760"/>
          <a:ext cx="28384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" r:id="rId5" imgW="165100" imgH="254000" progId="Equation.KSEE3">
                  <p:embed/>
                </p:oleObj>
              </mc:Choice>
              <mc:Fallback>
                <p:oleObj r:id="rId5" imgW="165100" imgH="254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04565" y="2524760"/>
                        <a:ext cx="283845" cy="441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-2147482616"/>
          <p:cNvGraphicFramePr>
            <a:graphicFrameLocks noChangeAspect="1"/>
          </p:cNvGraphicFramePr>
          <p:nvPr/>
        </p:nvGraphicFramePr>
        <p:xfrm>
          <a:off x="3497580" y="3073400"/>
          <a:ext cx="464820" cy="347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" r:id="rId7" imgW="342900" imgH="254000" progId="Equation.KSEE3">
                  <p:embed/>
                </p:oleObj>
              </mc:Choice>
              <mc:Fallback>
                <p:oleObj r:id="rId7" imgW="342900" imgH="254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97580" y="3073400"/>
                        <a:ext cx="464820" cy="3479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-21474826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901454"/>
              </p:ext>
            </p:extLst>
          </p:nvPr>
        </p:nvGraphicFramePr>
        <p:xfrm>
          <a:off x="5570012" y="3507105"/>
          <a:ext cx="66802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r:id="rId9" imgW="482600" imgH="292100" progId="Equation.KSEE3">
                  <p:embed/>
                </p:oleObj>
              </mc:Choice>
              <mc:Fallback>
                <p:oleObj r:id="rId9" imgW="482600" imgH="292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70012" y="3507105"/>
                        <a:ext cx="668020" cy="409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-2147482616"/>
          <p:cNvGraphicFramePr>
            <a:graphicFrameLocks noChangeAspect="1"/>
          </p:cNvGraphicFramePr>
          <p:nvPr/>
        </p:nvGraphicFramePr>
        <p:xfrm>
          <a:off x="4030980" y="4002405"/>
          <a:ext cx="958215" cy="421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" r:id="rId11" imgW="673100" imgH="292100" progId="Equation.KSEE3">
                  <p:embed/>
                </p:oleObj>
              </mc:Choice>
              <mc:Fallback>
                <p:oleObj r:id="rId11" imgW="673100" imgH="292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30980" y="4002405"/>
                        <a:ext cx="958215" cy="4210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3380105" y="4471035"/>
          <a:ext cx="1017270" cy="447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" r:id="rId13" imgW="673100" imgH="292100" progId="Equation.KSEE3">
                  <p:embed/>
                </p:oleObj>
              </mc:Choice>
              <mc:Fallback>
                <p:oleObj r:id="rId13" imgW="673100" imgH="292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80105" y="4471035"/>
                        <a:ext cx="1017270" cy="4470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左箭头 13"/>
          <p:cNvSpPr/>
          <p:nvPr/>
        </p:nvSpPr>
        <p:spPr>
          <a:xfrm rot="10800000">
            <a:off x="5701030" y="3204210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108700" y="1568450"/>
            <a:ext cx="5986145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假设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s=0.8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20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band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，每个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band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5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行，即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b=20, r=5</a:t>
            </a: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在某个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band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，值都相等的概率是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在某个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band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，值不相同的概率是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band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都不相同的概率是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band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里，至少有一个相同的概率是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9343390" y="2125345"/>
          <a:ext cx="1312545" cy="427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6" r:id="rId14" imgW="787400" imgH="254000" progId="Equation.KSEE3">
                  <p:embed/>
                </p:oleObj>
              </mc:Choice>
              <mc:Fallback>
                <p:oleObj r:id="rId14" imgW="787400" imgH="254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343390" y="2125345"/>
                        <a:ext cx="1312545" cy="4279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-2147482616"/>
          <p:cNvGraphicFramePr>
            <a:graphicFrameLocks noChangeAspect="1"/>
          </p:cNvGraphicFramePr>
          <p:nvPr/>
        </p:nvGraphicFramePr>
        <p:xfrm>
          <a:off x="9362123" y="2616835"/>
          <a:ext cx="1609090" cy="427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" r:id="rId16" imgW="965200" imgH="254000" progId="Equation.KSEE3">
                  <p:embed/>
                </p:oleObj>
              </mc:Choice>
              <mc:Fallback>
                <p:oleObj r:id="rId16" imgW="965200" imgH="254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362123" y="2616835"/>
                        <a:ext cx="1609090" cy="4279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-2147482616"/>
          <p:cNvGraphicFramePr>
            <a:graphicFrameLocks noChangeAspect="1"/>
          </p:cNvGraphicFramePr>
          <p:nvPr/>
        </p:nvGraphicFramePr>
        <p:xfrm>
          <a:off x="8748396" y="3117215"/>
          <a:ext cx="190563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" r:id="rId18" imgW="1143000" imgH="203200" progId="Equation.KSEE3">
                  <p:embed/>
                </p:oleObj>
              </mc:Choice>
              <mc:Fallback>
                <p:oleObj r:id="rId18" imgW="11430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748396" y="3117215"/>
                        <a:ext cx="1905635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-2147482616"/>
          <p:cNvGraphicFramePr>
            <a:graphicFrameLocks noChangeAspect="1"/>
          </p:cNvGraphicFramePr>
          <p:nvPr/>
        </p:nvGraphicFramePr>
        <p:xfrm>
          <a:off x="9732964" y="3611880"/>
          <a:ext cx="207518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" r:id="rId20" imgW="1244600" imgH="203200" progId="Equation.KSEE3">
                  <p:embed/>
                </p:oleObj>
              </mc:Choice>
              <mc:Fallback>
                <p:oleObj r:id="rId20" imgW="12446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9732964" y="3611880"/>
                        <a:ext cx="2075180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图片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01815" y="4142105"/>
            <a:ext cx="1803400" cy="236918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9121140" y="5928995"/>
            <a:ext cx="2421890" cy="505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b=20, r=5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时的概率表</a:t>
            </a:r>
            <a:endParaRPr kumimoji="0" lang="zh-CN" altLang="en-US" sz="1800" b="0" i="0" u="none" strike="noStrike" kern="100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7" name="左箭头 26"/>
          <p:cNvSpPr/>
          <p:nvPr/>
        </p:nvSpPr>
        <p:spPr>
          <a:xfrm rot="19380000">
            <a:off x="9220200" y="4304665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740410" y="1491615"/>
            <a:ext cx="6536690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MinHash+LSH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当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b=100,r=4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时，          的曲线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885825" y="2661285"/>
          <a:ext cx="4010025" cy="398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r:id="rId5" imgW="4743450" imgH="4619625" progId="Paint.Picture">
                  <p:embed/>
                </p:oleObj>
              </mc:Choice>
              <mc:Fallback>
                <p:oleObj r:id="rId5" imgW="4743450" imgH="46196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5825" y="2661285"/>
                        <a:ext cx="4010025" cy="398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-21474826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216510"/>
              </p:ext>
            </p:extLst>
          </p:nvPr>
        </p:nvGraphicFramePr>
        <p:xfrm>
          <a:off x="2696780" y="2121535"/>
          <a:ext cx="79121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r:id="rId7" imgW="571500" imgH="292100" progId="Equation.KSEE3">
                  <p:embed/>
                </p:oleObj>
              </mc:Choice>
              <mc:Fallback>
                <p:oleObj r:id="rId7" imgW="571500" imgH="292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6780" y="2121535"/>
                        <a:ext cx="791210" cy="409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 txBox="1">
            <a:spLocks noGrp="1"/>
          </p:cNvSpPr>
          <p:nvPr/>
        </p:nvSpPr>
        <p:spPr>
          <a:xfrm>
            <a:off x="5575300" y="1263650"/>
            <a:ext cx="6271260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当s超过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某个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阈值后，两个用户成为candidate用户的概率会迅速增加并接近于1。这个阈值，也就是概率变化最陡的地方，近似为 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2" name="对象 11"/>
          <p:cNvGraphicFramePr/>
          <p:nvPr/>
        </p:nvGraphicFramePr>
        <p:xfrm>
          <a:off x="5490845" y="2531110"/>
          <a:ext cx="6440170" cy="4008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r:id="rId9" imgW="8105775" imgH="5095875" progId="Paint.Picture">
                  <p:embed/>
                </p:oleObj>
              </mc:Choice>
              <mc:Fallback>
                <p:oleObj r:id="rId9" imgW="8105775" imgH="50958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90845" y="2531110"/>
                        <a:ext cx="6440170" cy="4008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-2147482616"/>
          <p:cNvGraphicFramePr>
            <a:graphicFrameLocks noChangeAspect="1"/>
          </p:cNvGraphicFramePr>
          <p:nvPr/>
        </p:nvGraphicFramePr>
        <p:xfrm>
          <a:off x="5708968" y="2010093"/>
          <a:ext cx="77406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r:id="rId11" imgW="558800" imgH="520700" progId="Equation.KSEE3">
                  <p:embed/>
                </p:oleObj>
              </mc:Choice>
              <mc:Fallback>
                <p:oleObj r:id="rId11" imgW="558800" imgH="520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08968" y="2010093"/>
                        <a:ext cx="774065" cy="730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behind the theory, original from the real problem</a:t>
            </a:r>
            <a:endParaRPr lang="zh-CN" altLang="zh-CN" dirty="0"/>
          </a:p>
          <a:p>
            <a:r>
              <a:rPr lang="en-US" altLang="zh-CN" dirty="0"/>
              <a:t>Action</a:t>
            </a:r>
            <a:r>
              <a:rPr lang="zh-CN" altLang="zh-CN" dirty="0"/>
              <a:t>：</a:t>
            </a:r>
            <a:r>
              <a:rPr lang="en-US" altLang="zh-CN" dirty="0"/>
              <a:t>solve problems by tools, present the results</a:t>
            </a:r>
            <a:endParaRPr lang="zh-CN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730885" y="1147445"/>
            <a:ext cx="5337810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在使用过程中，我们需要确定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Smin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，相似用户的阈值定义（近邻定义）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ignature向量的长度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，降到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维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embedding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针对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的取值，我们需要考虑：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如果想要尽可能少的出现false negative，需要选择b和r使得概率变化最陡的地方小于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Smin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（比如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s在0.5以上才属于相似用户，选择b和r使得S曲线的最陡处小于0.5）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1643380" y="4243705"/>
          <a:ext cx="3380740" cy="255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r:id="rId5" imgW="4743450" imgH="4619625" progId="Paint.Picture">
                  <p:embed/>
                </p:oleObj>
              </mc:Choice>
              <mc:Fallback>
                <p:oleObj r:id="rId5" imgW="4743450" imgH="46196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43380" y="4243705"/>
                        <a:ext cx="3380740" cy="255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423025" y="1562100"/>
            <a:ext cx="5190490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如果想要保证计算速度较快，并且尽可能少出现false positive，那么最好选择b和r使得概率变化最陡的地方较大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（比如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b=20，r=6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这样，s较小的两个用户就很难成为candidate用户，但同时也会有一些“潜在”的相似用户不会被划分到同一个桶内</a:t>
            </a:r>
          </a:p>
        </p:txBody>
      </p:sp>
      <p:graphicFrame>
        <p:nvGraphicFramePr>
          <p:cNvPr id="3" name="对象 2"/>
          <p:cNvGraphicFramePr/>
          <p:nvPr/>
        </p:nvGraphicFramePr>
        <p:xfrm>
          <a:off x="7654290" y="3912235"/>
          <a:ext cx="3270885" cy="2750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r:id="rId7" imgW="5067300" imgH="5048250" progId="Paint.Picture">
                  <p:embed/>
                </p:oleObj>
              </mc:Choice>
              <mc:Fallback>
                <p:oleObj r:id="rId7" imgW="5067300" imgH="50482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54290" y="3912235"/>
                        <a:ext cx="3270885" cy="2750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474345" y="1491615"/>
            <a:ext cx="7424420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LSH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的一般定义：</a:t>
            </a: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Locality-Sensitive Hashing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是满足一定条件的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Hash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函数簇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令d1&lt;d2是定义在距离测定d下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两个距离值，如果一个函数族的每一个函数f满足：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如果d(x,y)&lt;=d1,则f(x)=f(y)的概率至少为p1，即P(f(x)=f(y)) &gt;= p1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如果d(x,y)&gt;=d2,则f(x)=f(y)的概率至多为p2，即p(f(x)=f(y)) &lt;= p2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那么称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为(d1,d2,p1,p2)-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sensitive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的函数族。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Jaccard相似性对应的LSH为MinHash,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是(d1,d2,1-d1,1-d2)-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sensitive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190" y="1985645"/>
            <a:ext cx="4093845" cy="28867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算法工具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512953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datasketch</a:t>
            </a:r>
          </a:p>
          <a:p>
            <a:pPr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海量数据相似查找，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工具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支持多种统计方式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对常见的统计需求，在精确度，存储成本，计算成本之间进行了折衷，对每一个计算元素只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接触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一次的情况下，得到精度相当高的统计结果</a:t>
            </a:r>
          </a:p>
          <a:p>
            <a:pPr>
              <a:lnSpc>
                <a:spcPct val="150000"/>
              </a:lnSpc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1936115"/>
            <a:ext cx="5666105" cy="39770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算法工具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512953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datasketch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中的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MinHash()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：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num_perm参数，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Hash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置换函数设定个数，默认为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128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，如果需要提高精度，可以提高该数值，比如设置num_perm=256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update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函数，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内容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Hash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化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m1.update(content)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merge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函数，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Hash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合并，比如m1.merge(m2)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算法工具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87095" y="1783715"/>
            <a:ext cx="591566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>
                <a:sym typeface="Calibri" panose="020F0502020204030204"/>
              </a:rPr>
              <a:t>from datasketch import MinHash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>
                <a:sym typeface="Calibri" panose="020F0502020204030204"/>
              </a:rPr>
              <a:t>data1 = ['这个', '程序', '代码', '太乱', '那个', '代码', '规范']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>
                <a:sym typeface="Calibri" panose="020F0502020204030204"/>
              </a:rPr>
              <a:t>data2 = ['这个', '程序', '代码', '不', '规范', '那个', '更', '规范']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>
                <a:sym typeface="Calibri" panose="020F0502020204030204"/>
              </a:rPr>
              <a:t>m1 = MinHash()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>
                <a:sym typeface="Calibri" panose="020F0502020204030204"/>
              </a:rPr>
              <a:t>m2 = MinHash()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>
                <a:sym typeface="Calibri" panose="020F0502020204030204"/>
              </a:rPr>
              <a:t>for d in data1: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>
                <a:sym typeface="Calibri" panose="020F0502020204030204"/>
              </a:rPr>
              <a:t>	m1.update(d.encode('utf8'))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>
                <a:sym typeface="Calibri" panose="020F0502020204030204"/>
              </a:rPr>
              <a:t>for d in data2: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>
                <a:sym typeface="Calibri" panose="020F0502020204030204"/>
              </a:rPr>
              <a:t>	m2.update(d.encode('utf8'))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>
                <a:sym typeface="Calibri" panose="020F0502020204030204"/>
              </a:rPr>
              <a:t>print("使用MinHash预估的Jaccard相似度", m1.jaccard(m2))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>
                <a:sym typeface="Calibri" panose="020F0502020204030204"/>
              </a:rPr>
              <a:t>s1 = set(data1)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>
                <a:sym typeface="Calibri" panose="020F0502020204030204"/>
              </a:rPr>
              <a:t>s2 = set(data2)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>
                <a:sym typeface="Calibri" panose="020F0502020204030204"/>
              </a:rPr>
              <a:t>actual_jaccard = float(len(s1.intersection(s2)))/float(len(s1.union(s2)))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>
                <a:sym typeface="Calibri" panose="020F0502020204030204"/>
              </a:rPr>
              <a:t>print("Jaccard相似度实际值", actual_jaccard)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58025" y="3382010"/>
            <a:ext cx="438912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使用MinHash预估的Jaccard相似度 0.6015625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Jaccard相似度实际值 0.625</a:t>
            </a:r>
          </a:p>
        </p:txBody>
      </p:sp>
      <p:sp>
        <p:nvSpPr>
          <p:cNvPr id="14" name="左箭头 13"/>
          <p:cNvSpPr/>
          <p:nvPr/>
        </p:nvSpPr>
        <p:spPr>
          <a:xfrm rot="10800000">
            <a:off x="6099175" y="3599815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算法工具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07490"/>
            <a:ext cx="724344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datasketch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中的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MinHashLSH()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http://ekzhu.com/datasketch/lsh.html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threshold 参数，Jaccard 距离阈值设定，默认为0.9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num_perm参数，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Hash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置换函数设定个数，默认为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128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weights (tuple, optional)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，优化Jaccard 阈值，能够弹性选择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params (tuple, optional)，bands 的数量与规模大小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insert(key)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内容载入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系统</a:t>
            </a:r>
          </a:p>
          <a:p>
            <a:pPr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remove(key)，移除相关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hash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值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query(key)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，查询内容需要时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minHash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化</a:t>
            </a:r>
          </a:p>
          <a:p>
            <a:pPr>
              <a:lnSpc>
                <a:spcPct val="150000"/>
              </a:lnSpc>
            </a:pPr>
            <a:endParaRPr lang="zh-CN" altLang="zh-CN"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算法工具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793240"/>
            <a:ext cx="591566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from datasketch import MinHash, MinHashLSH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data1 = ['这个', '程序', '代码', '太乱', '那个', '代码', '规范']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data2 = ['这个', '程序', '代码', '不', '规范', '那个', '更', '规范']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data3 = ['这个', '程序', '代码', '不', '规范', '那个', '规范', '些']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400"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m1 = MinHash()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m2 = MinHash()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m3 = MinHash()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for d in data1: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	m1.update(d.encode('utf8'))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for d in data2: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	m2.update(d.encode('utf8'))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for d in data3: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	m3.update(d.encode('utf8'))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400"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lsh = MinHashLSH(</a:t>
            </a:r>
            <a:r>
              <a:rPr lang="zh-CN" altLang="en-US" sz="1400">
                <a:solidFill>
                  <a:srgbClr val="FF0000"/>
                </a:solidFill>
                <a:sym typeface="Calibri" panose="020F0502020204030204"/>
              </a:rPr>
              <a:t>threshold=0.5</a:t>
            </a:r>
            <a:r>
              <a:rPr lang="zh-CN" altLang="en-US" sz="1400">
                <a:sym typeface="Calibri" panose="020F0502020204030204"/>
              </a:rPr>
              <a:t>, num_perm=128)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lsh.insert("m2", m2)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lsh.insert("m3", m3)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result = lsh.query(m1)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print("近似的邻居（Jaccard相似度&gt;0.5）", result)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58025" y="3382010"/>
            <a:ext cx="438912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近似的邻居（Jaccard相似度&gt;0.5） ['m2', 'm3']</a:t>
            </a:r>
          </a:p>
        </p:txBody>
      </p:sp>
      <p:sp>
        <p:nvSpPr>
          <p:cNvPr id="14" name="左箭头 13"/>
          <p:cNvSpPr/>
          <p:nvPr/>
        </p:nvSpPr>
        <p:spPr>
          <a:xfrm rot="10800000">
            <a:off x="6099175" y="3599815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算法工具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07490"/>
            <a:ext cx="6388735" cy="48456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datasketch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中的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MinHashLSHForest()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局部敏感随机投影森林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http://ekzhu.com/datasketch/lshforest.html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论文：http://ilpubs.stanford.edu:8090/678/1/2005-14.pdf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求近似最近邻方法的一种（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ANN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随机选取一个从原点出发的向量，与这个向量垂直的直线将平面内的点划分为了两部分。当数目比较大的时候，可以继续进行划分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对应于一棵深度为2，有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个叶节点的树（划分出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个部分）。一直划分，直到每个叶节点中点的数目都达到一个足够小的数目，也就是将每次搜索与计算的点的数目减小到一个可接受的范围。建立多个随机投影树构成随机投影森林，将森林的综合结果作为最终的结果</a:t>
            </a:r>
          </a:p>
          <a:p>
            <a:pPr>
              <a:lnSpc>
                <a:spcPct val="150000"/>
              </a:lnSpc>
            </a:pPr>
            <a:endParaRPr lang="zh-CN" alt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335" y="1282065"/>
            <a:ext cx="2580640" cy="25749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12400" y="2201545"/>
            <a:ext cx="1823085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点积大于零的点划分到左子树，点积小于零的点划分到右子树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335" y="4028440"/>
            <a:ext cx="2581275" cy="26346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312400" y="4267835"/>
            <a:ext cx="1763395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在上一次划分的基础上继续划分，再次随机选取一个向量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算法工具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07490"/>
            <a:ext cx="724344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datasketch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中的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MinHashLSHForest()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num_perm参数，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Hash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置换函数设定个数，默认为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128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l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参数，代表prefix trees的数量，默认为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8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add(key)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内容载入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LSHForest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系统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query(key, k)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，查询与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key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相似的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Top-K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个邻居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zh-CN" sz="16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算法工具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48665" y="1183640"/>
            <a:ext cx="591566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from datasketch import MinHash, MinHashLSH, MinHashLSHForest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data1 = ['这个', '程序', '代码', '太乱', '那个', '代码', '规范']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data2 = ['这个', '程序', '代码', '不', '规范', '那个', '更', '规范']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data3 = ['这个', '程序', '代码', '不', '规范', '那个', '规范', '些']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# 创建MinHash对象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m1 = MinHash()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m2 = MinHash()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m3 = MinHash()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for d in data1: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	m1.update(d.encode('utf8'))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for d in data2: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	m2.update(d.encode('utf8'))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for d in data3: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	m3.update(d.encode('utf8'))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# 创建LSH Forest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forest = MinHashLSHForest()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forest.add("m2", m2)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forest.add("m3", m3)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# 在检索前，需要使用index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forest.index()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# 判断forest是否存在m2, m3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print("m2" in forest)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print("m3" in forest)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olidFill>
                  <a:srgbClr val="FF0000"/>
                </a:solidFill>
                <a:sym typeface="Calibri" panose="020F0502020204030204"/>
              </a:rPr>
              <a:t># 查询forest中与m1相似的Top-K个邻居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olidFill>
                  <a:srgbClr val="FF0000"/>
                </a:solidFill>
                <a:sym typeface="Calibri" panose="020F0502020204030204"/>
              </a:rPr>
              <a:t>result = forest.query(m1, 2)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print("Top 2 邻居", result)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58025" y="3382010"/>
            <a:ext cx="438912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True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True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Top 2 邻居 ['m2', 'm3']</a:t>
            </a:r>
          </a:p>
        </p:txBody>
      </p:sp>
      <p:sp>
        <p:nvSpPr>
          <p:cNvPr id="14" name="左箭头 13"/>
          <p:cNvSpPr/>
          <p:nvPr/>
        </p:nvSpPr>
        <p:spPr>
          <a:xfrm rot="10800000">
            <a:off x="6099175" y="3599815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z="4000" dirty="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  <a:sym typeface="+mn-ea"/>
              </a:rPr>
              <a:t>LSH </a:t>
            </a:r>
            <a:r>
              <a:rPr lang="en-US" sz="4000" dirty="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</a:rPr>
              <a:t>近似最近邻查找</a:t>
            </a:r>
            <a:endParaRPr lang="zh-CN" altLang="en-US" sz="4000" dirty="0">
              <a:latin typeface="Calibri Light" panose="020F0302020204030204" charset="0"/>
              <a:ea typeface="宋体" panose="02010600030101010101" pitchFamily="2" charset="-122"/>
              <a:cs typeface="Calibri Light" panose="020F0302020204030204" charset="0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38200" y="2150745"/>
            <a:ext cx="5066030" cy="47701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25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</a:rPr>
              <a:t>什么是近似最近邻查找</a:t>
            </a:r>
          </a:p>
          <a:p>
            <a:pPr lvl="0"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</a:rPr>
              <a:t>什么是</a:t>
            </a:r>
            <a:r>
              <a:rPr lang="en-US" altLang="zh-CN" sz="2000" dirty="0">
                <a:ea typeface="宋体" panose="02010600030101010101" pitchFamily="2" charset="-122"/>
              </a:rPr>
              <a:t>Hash</a:t>
            </a:r>
            <a:endParaRPr lang="en-US" sz="2000" dirty="0"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en-US" sz="2000" dirty="0">
                <a:ea typeface="宋体" panose="02010600030101010101" pitchFamily="2" charset="-122"/>
              </a:rPr>
              <a:t>MinHash与Jaccard相似度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ea typeface="宋体" panose="02010600030101010101" pitchFamily="2" charset="-122"/>
              </a:rPr>
              <a:t>MinHash的计算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ea typeface="宋体" panose="02010600030101010101" pitchFamily="2" charset="-122"/>
              </a:rPr>
              <a:t>LSH</a:t>
            </a:r>
            <a:r>
              <a:rPr lang="zh-CN" altLang="en-US" sz="2000" dirty="0">
                <a:ea typeface="宋体" panose="02010600030101010101" pitchFamily="2" charset="-122"/>
              </a:rPr>
              <a:t>算法</a:t>
            </a:r>
            <a:endParaRPr lang="en-US" sz="2000" dirty="0"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/>
              <a:t>SimHash</a:t>
            </a:r>
            <a:r>
              <a:rPr lang="zh-CN" altLang="en-US" sz="2000" dirty="0">
                <a:ea typeface="宋体" panose="02010600030101010101" pitchFamily="2" charset="-122"/>
              </a:rPr>
              <a:t>算法</a:t>
            </a:r>
            <a:endParaRPr lang="en-US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工具：datasketch</a:t>
            </a:r>
          </a:p>
          <a:p>
            <a:pPr lvl="0"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</a:rPr>
              <a:t>使用</a:t>
            </a:r>
            <a:r>
              <a:rPr lang="en-US" altLang="zh-CN" sz="2000" dirty="0">
                <a:ea typeface="宋体" panose="02010600030101010101" pitchFamily="2" charset="-122"/>
              </a:rPr>
              <a:t>MinHashLSH</a:t>
            </a:r>
            <a:r>
              <a:rPr lang="zh-CN" altLang="en-US" sz="2000" dirty="0">
                <a:ea typeface="宋体" panose="02010600030101010101" pitchFamily="2" charset="-122"/>
              </a:rPr>
              <a:t>对文本进行近似近邻查找</a:t>
            </a:r>
          </a:p>
          <a:p>
            <a:pPr lvl="0"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</a:rPr>
              <a:t>使用</a:t>
            </a:r>
            <a:r>
              <a:rPr lang="en-US" altLang="zh-CN" sz="2000" dirty="0">
                <a:ea typeface="宋体" panose="02010600030101010101" pitchFamily="2" charset="-122"/>
              </a:rPr>
              <a:t>SimHash</a:t>
            </a:r>
            <a:r>
              <a:rPr lang="zh-CN" altLang="zh-CN" sz="2000" dirty="0">
                <a:ea typeface="宋体" panose="02010600030101010101" pitchFamily="2" charset="-122"/>
              </a:rPr>
              <a:t>计算文本距离</a:t>
            </a:r>
            <a:endParaRPr lang="zh-CN" altLang="en-US" sz="2000" dirty="0">
              <a:ea typeface="宋体" panose="02010600030101010101" pitchFamily="2" charset="-122"/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en-US" altLang="zh-CN" sz="2000" dirty="0"/>
          </a:p>
        </p:txBody>
      </p:sp>
      <p:sp>
        <p:nvSpPr>
          <p:cNvPr id="4" name="Title 1"/>
          <p:cNvSpPr txBox="1"/>
          <p:nvPr/>
        </p:nvSpPr>
        <p:spPr>
          <a:xfrm>
            <a:off x="6615430" y="1147445"/>
            <a:ext cx="5177155" cy="132588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YouTube</a:t>
            </a:r>
            <a:r>
              <a:rPr lang="zh-CN" altLang="en-US">
                <a:ea typeface="宋体" panose="02010600030101010101" pitchFamily="2" charset="-122"/>
              </a:rPr>
              <a:t>推荐系统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6615430" y="2293620"/>
            <a:ext cx="4980940" cy="46266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77500"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sz="2000">
                <a:ea typeface="宋体" panose="02010600030101010101" pitchFamily="2" charset="-122"/>
                <a:sym typeface="+mn-ea"/>
              </a:rPr>
              <a:t>推荐系统的架构（基于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DNN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）</a:t>
            </a:r>
            <a:endParaRPr lang="zh-CN" sz="20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sz="2000">
                <a:ea typeface="宋体" panose="02010600030101010101" pitchFamily="2" charset="-122"/>
              </a:rPr>
              <a:t>主要特征处理</a:t>
            </a:r>
          </a:p>
          <a:p>
            <a:pPr lvl="0">
              <a:lnSpc>
                <a:spcPct val="150000"/>
              </a:lnSpc>
            </a:pPr>
            <a:r>
              <a:rPr sz="2000">
                <a:ea typeface="宋体" panose="02010600030101010101" pitchFamily="2" charset="-122"/>
              </a:rPr>
              <a:t>Example Age</a:t>
            </a:r>
          </a:p>
          <a:p>
            <a:pPr lvl="0">
              <a:lnSpc>
                <a:spcPct val="150000"/>
              </a:lnSpc>
            </a:pPr>
            <a:r>
              <a:rPr sz="2000">
                <a:ea typeface="宋体" panose="02010600030101010101" pitchFamily="2" charset="-122"/>
              </a:rPr>
              <a:t>样本和上下文选择</a:t>
            </a:r>
          </a:p>
          <a:p>
            <a:pPr lvl="0">
              <a:lnSpc>
                <a:spcPct val="150000"/>
              </a:lnSpc>
            </a:pPr>
            <a:r>
              <a:rPr sz="2000">
                <a:ea typeface="宋体" panose="02010600030101010101" pitchFamily="2" charset="-122"/>
                <a:sym typeface="+mn-ea"/>
              </a:rPr>
              <a:t>不对称的共同浏览问题</a:t>
            </a:r>
            <a:endParaRPr sz="2000"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sz="2000">
                <a:ea typeface="宋体" panose="02010600030101010101" pitchFamily="2" charset="-122"/>
              </a:rPr>
              <a:t>负采样</a:t>
            </a:r>
            <a:endParaRPr sz="2000"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sz="2000">
                <a:ea typeface="宋体" panose="02010600030101010101" pitchFamily="2" charset="-122"/>
              </a:rPr>
              <a:t>不同网络深度和特征的实验</a:t>
            </a:r>
          </a:p>
          <a:p>
            <a:pPr lvl="0">
              <a:lnSpc>
                <a:spcPct val="150000"/>
              </a:lnSpc>
            </a:pPr>
            <a:r>
              <a:rPr sz="2000">
                <a:ea typeface="宋体" panose="02010600030101010101" pitchFamily="2" charset="-122"/>
              </a:rPr>
              <a:t>排序阶段的建模</a:t>
            </a:r>
          </a:p>
          <a:p>
            <a:pPr lvl="0">
              <a:lnSpc>
                <a:spcPct val="150000"/>
              </a:lnSpc>
            </a:pPr>
            <a:r>
              <a:rPr sz="2000">
                <a:ea typeface="宋体" panose="02010600030101010101" pitchFamily="2" charset="-122"/>
              </a:rPr>
              <a:t>排序阶段的特征工程（分类特征、连续特征）</a:t>
            </a:r>
          </a:p>
          <a:p>
            <a:pPr lvl="0">
              <a:lnSpc>
                <a:spcPct val="150000"/>
              </a:lnSpc>
            </a:pPr>
            <a:r>
              <a:rPr sz="2000">
                <a:ea typeface="宋体" panose="02010600030101010101" pitchFamily="2" charset="-122"/>
              </a:rPr>
              <a:t>隐藏层的实验</a:t>
            </a:r>
          </a:p>
          <a:p>
            <a:pPr marL="0" lvl="0" indent="0">
              <a:lnSpc>
                <a:spcPct val="150000"/>
              </a:lnSpc>
              <a:buNone/>
            </a:pPr>
            <a:endParaRPr lang="zh-CN" sz="2000"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endParaRPr sz="2000"/>
          </a:p>
          <a:p>
            <a:pPr lvl="0">
              <a:lnSpc>
                <a:spcPct val="150000"/>
              </a:lnSpc>
            </a:pPr>
            <a:endParaRPr sz="2000"/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565" y="1377950"/>
            <a:ext cx="4991100" cy="2390775"/>
          </a:xfrm>
          <a:prstGeom prst="rect">
            <a:avLst/>
          </a:prstGeom>
        </p:spPr>
      </p:pic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算法工具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07490"/>
            <a:ext cx="724344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datasketch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中的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MinHashLSHEnsemble()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http://ekzhu.com/datasketch/lshensemble.html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论文：http://www.vldb.org/pvldb/vol9/p1185-zhu.pdf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对于相似度的另一种计算方式，对于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X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X'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Jaccard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计算差很大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threshold 参数，Jaccard 距离阈值设定，默认为0.9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num_perm参数，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Hash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置换函数设定个数，默认为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128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index()</a:t>
            </a:r>
            <a:r>
              <a:rPr lang="zh-CN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内容载入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LSHEnsemble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系统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query(key, size)</a:t>
            </a:r>
            <a:r>
              <a:rPr lang="zh-CN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，查询与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key</a:t>
            </a:r>
            <a:r>
              <a:rPr lang="zh-CN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相似的邻居</a:t>
            </a:r>
            <a:endParaRPr lang="zh-CN" altLang="en-US" sz="18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10" name="对象 -2147482616"/>
          <p:cNvGraphicFramePr>
            <a:graphicFrameLocks noChangeAspect="1"/>
          </p:cNvGraphicFramePr>
          <p:nvPr/>
        </p:nvGraphicFramePr>
        <p:xfrm>
          <a:off x="7366318" y="4738053"/>
          <a:ext cx="2022475" cy="659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r:id="rId4" imgW="1459865" imgH="469900" progId="Equation.KSEE3">
                  <p:embed/>
                </p:oleObj>
              </mc:Choice>
              <mc:Fallback>
                <p:oleObj r:id="rId4" imgW="1459865" imgH="469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66318" y="4738053"/>
                        <a:ext cx="2022475" cy="6591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616"/>
          <p:cNvGraphicFramePr>
            <a:graphicFrameLocks noChangeAspect="1"/>
          </p:cNvGraphicFramePr>
          <p:nvPr/>
        </p:nvGraphicFramePr>
        <p:xfrm>
          <a:off x="7366318" y="3875088"/>
          <a:ext cx="1636395" cy="659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r:id="rId6" imgW="1181100" imgH="469900" progId="Equation.KSEE3">
                  <p:embed/>
                </p:oleObj>
              </mc:Choice>
              <mc:Fallback>
                <p:oleObj r:id="rId6" imgW="1181100" imgH="469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66318" y="3875088"/>
                        <a:ext cx="1636395" cy="6591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 txBox="1">
            <a:spLocks noGrp="1"/>
          </p:cNvSpPr>
          <p:nvPr/>
        </p:nvSpPr>
        <p:spPr>
          <a:xfrm>
            <a:off x="9153525" y="3906520"/>
            <a:ext cx="2475865" cy="5784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会对大的集合进行惩罚</a:t>
            </a:r>
            <a:endParaRPr lang="zh-CN" altLang="en-US" sz="18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算法工具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48665" y="1259840"/>
            <a:ext cx="591566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from datasketch import MinHash, MinHashLSH, MinHashLSHEnsemble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data1 = ['这个', '程序', '代码', '太乱', '那个', '代码', '规范']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data2 = ['这个', '程序', '代码', '不', '规范', '那个', '更', '规范']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data3 = ['这个', '程序', '代码', '不', '规范', '那个', '规范', '些']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# 创建MinHash对象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m1 = MinHash()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m2 = MinHash()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m3 = MinHash()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for d in data1: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	m1.update(d.encode('utf8'))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for d in data2: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	m2.update(d.encode('utf8'))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for d in data3: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	m3.update(d.encode('utf8'))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# 创建LSH Ensemble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lshensemble = MinHashLSHEnsemble(threshold=0.8, num_perm=128)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# Index takes an iterable of (key, minhash, size)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lshensemble.index([("m2", m2, len(data2)), ("m3", m3, len(data3))])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# 判断lshensemble是否存在m2, m3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print("m2" in lshensemble)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print("m3" in lshensemble)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# 查询与m1相似度</a:t>
            </a:r>
            <a:r>
              <a:rPr lang="en-US" altLang="zh-CN" sz="1400">
                <a:sym typeface="Calibri" panose="020F0502020204030204"/>
              </a:rPr>
              <a:t>Containment</a:t>
            </a:r>
            <a:r>
              <a:rPr lang="zh-CN" altLang="en-US" sz="1400">
                <a:sym typeface="Calibri" panose="020F0502020204030204"/>
              </a:rPr>
              <a:t>大于0.8的集合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print("与m1相似度大于0.8的集合：")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for key in lshensemble.query(m1, len(data1)):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Calibri" panose="020F0502020204030204"/>
              </a:rPr>
              <a:t>    print(key)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58025" y="3382010"/>
            <a:ext cx="4389120" cy="1167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True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True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与m1相似度大于0.8的集合：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m2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m3</a:t>
            </a:r>
          </a:p>
        </p:txBody>
      </p:sp>
      <p:sp>
        <p:nvSpPr>
          <p:cNvPr id="14" name="左箭头 13"/>
          <p:cNvSpPr/>
          <p:nvPr/>
        </p:nvSpPr>
        <p:spPr>
          <a:xfrm rot="10800000">
            <a:off x="6099175" y="3599815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算法工具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740410" y="1491615"/>
            <a:ext cx="4744720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Step1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，对文档进行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k-</a:t>
            </a:r>
            <a:r>
              <a:rPr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shingl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即</a:t>
            </a:r>
            <a:r>
              <a:rPr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将文档切割成一个一个的元素，这些元素是由很多的字符串组成的（由k个字符串组成）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Step2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，使用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MinHash</a:t>
            </a:r>
            <a:r>
              <a:rPr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得到集合元素的签名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Step3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，使用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LSH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加快候选相似对的查找，得到</a:t>
            </a:r>
            <a:r>
              <a:rPr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可能的候选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</a:t>
            </a:r>
          </a:p>
        </p:txBody>
      </p:sp>
      <p:graphicFrame>
        <p:nvGraphicFramePr>
          <p:cNvPr id="2" name="对象 1"/>
          <p:cNvGraphicFramePr/>
          <p:nvPr/>
        </p:nvGraphicFramePr>
        <p:xfrm>
          <a:off x="5484495" y="2014220"/>
          <a:ext cx="6374130" cy="2829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r:id="rId5" imgW="7410450" imgH="3486150" progId="Paint.Picture">
                  <p:embed/>
                </p:oleObj>
              </mc:Choice>
              <mc:Fallback>
                <p:oleObj r:id="rId5" imgW="7410450" imgH="34861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84495" y="2014220"/>
                        <a:ext cx="6374130" cy="2829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算法工具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793240"/>
            <a:ext cx="512953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数据集：天猫双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新闻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对新闻中的句子进行检索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MinHashLSHForest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，针对某句话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Query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进行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TOP-K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相似度输出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、分词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、创建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MinHash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、使用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MinHashLSHForest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进行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Index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Step4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、使用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MinHashLSHForest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进行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Query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，查询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Top-K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相似句子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515" y="1765300"/>
            <a:ext cx="4924425" cy="4476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算法工具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55345" y="1278890"/>
            <a:ext cx="512953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# 读取文件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f = open('./sentences.txt', 'r', encoding='UTF-8')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text = f.read()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# 以句号，叹号，问号作为分隔，去掉\n换行符号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sentences = re.split('[。！？]', text.replace('\n', ''))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# 最后一行如果为空，则删除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if sentences[len(sentences)-1] == '':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    sentences.pop()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# 将item_text进行分词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def get_item_str(item_text):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# 对item_str创建MinHash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def get_minhash(item_str):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# 设置停用词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stop = [line.strip().decode('utf-8') for line in open('stopword.txt').readlines()]</a:t>
            </a:r>
          </a:p>
          <a:p>
            <a:pPr marL="0" indent="0">
              <a:lnSpc>
                <a:spcPct val="150000"/>
              </a:lnSpc>
              <a:buNone/>
            </a:pPr>
            <a:endParaRPr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2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6055360" y="1266190"/>
            <a:ext cx="512953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# 得到分词后的documents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documents = []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for item_text in sentences: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    # 将item_text进行分词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    item_str = get_item_str(item_text)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    documents.append(item_str)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# 创建LSH Forest及MinHash对象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minhash_list = []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forest = MinHashLSHForest()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for i in range(len(documents)):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    #得到train_documents[i]的MinHash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    temp = get_minhash(documents[i])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    minhash_list.append(temp)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    forest.add(i, temp)</a:t>
            </a:r>
          </a:p>
          <a:p>
            <a:pPr marL="0" indent="0">
              <a:lnSpc>
                <a:spcPct val="150000"/>
              </a:lnSpc>
              <a:buNone/>
            </a:pPr>
            <a:endParaRPr sz="12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算法工具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55345" y="1278890"/>
            <a:ext cx="512953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# index所有key，以便可以进行检索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forest.index()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query = '00:01:36，2019天猫双11总成交额超100亿元'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# 将item_text进行分词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item_str = get_item_str(query)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# 得到item_str的MinHash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minhash_query = get_minhash(item_str)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# 查询forest中与m1相似的Top-K个邻居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result = forest.query(minhash_query, 3)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for i in range(len(result)):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    print(result[i], minhash_query.jaccard(minhash_list[result[i]]), documents[result[i]].replace(' ', ''))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200" dirty="0">
                <a:ea typeface="宋体" panose="02010600030101010101" pitchFamily="2" charset="-122"/>
                <a:sym typeface="+mn-ea"/>
              </a:rPr>
              <a:t>print("Top 3 邻居", result)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110" y="2895600"/>
            <a:ext cx="3876675" cy="1066800"/>
          </a:xfrm>
          <a:prstGeom prst="rect">
            <a:avLst/>
          </a:prstGeom>
        </p:spPr>
      </p:pic>
      <p:sp>
        <p:nvSpPr>
          <p:cNvPr id="14" name="左箭头 13"/>
          <p:cNvSpPr/>
          <p:nvPr/>
        </p:nvSpPr>
        <p:spPr>
          <a:xfrm rot="8940000">
            <a:off x="5175885" y="4862830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SimHash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474980" y="1442720"/>
            <a:ext cx="6428740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汉明（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Hamming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距离：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两个二进制串中不同位的数量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比如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10001001和10110001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，有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位不同，因此汉明距离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=3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向量相似度越高，对应的汉明距离越小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在图片的识别中，汉明距离在0-10之间认为是相似的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，采用汉明距离计算相似度可以大幅提升效率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736205" y="2340610"/>
            <a:ext cx="100457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001</a:t>
            </a:r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001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110</a:t>
            </a:r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001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SimHash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474980" y="1442720"/>
            <a:ext cx="9967595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SimHash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算法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LSH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局部敏感哈希的一种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Paper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similarity estimation techniques from rounding algorithms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Google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采用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SimHash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进行网页查重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Detecting Near-Duplicates for Web Crawling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http://citeseerx.ist.psu.edu/viewdoc/download?doi=10.1.1.78.7794&amp;rep=rep1&amp;type=pdf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SimHash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474980" y="1376045"/>
            <a:ext cx="9271000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SimHash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算法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tep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，设置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im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ash的位数，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比如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32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位，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需要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综合考虑存储成本以及数据集的大小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，初始化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SimHash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将各位初始化为0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tep3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提取文本中的特征，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比如采用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2-Shingles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"the cat sat on the mat"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{"th", "he", "e ", " c", "ca", "at", "t ", " s", "sa", " o", "on", "n ", " t", " m", "ma"}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Step4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使用传统的hash函数计算各个word的hashcode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比如："th".hash = -502157718 ，"he".hash = -369049682，……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5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对各word的hashcode的每一位，如果该位为1，则simhash相应位的值加它的权重（通常是出现的频率）；否则减它的权重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Step6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，计算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最后得到的32位的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im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ash，如果该位大于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，则设为1；否则设为0 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SimHash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474980" y="1376045"/>
            <a:ext cx="4131310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SimHash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算法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通过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SimHash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算法得到每篇文档的指纹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fingerprint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计算两个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文档指纹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的海明距离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通常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篇文档的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Hamming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距离在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以内，就认为相似度比较高 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两篇文档基本相同</a:t>
            </a: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330" y="1692910"/>
            <a:ext cx="6705600" cy="39052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sz="4800" dirty="0"/>
              <a:t>1</a:t>
            </a:r>
            <a:r>
              <a:rPr lang="en-US" altLang="zh-CN" sz="4800" dirty="0"/>
              <a:t>/2</a:t>
            </a:r>
            <a:r>
              <a:rPr lang="zh-CN" altLang="en-US" sz="4800" dirty="0"/>
              <a:t> </a:t>
            </a:r>
            <a:r>
              <a:rPr lang="en-US" sz="4800" dirty="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  <a:sym typeface="+mn-ea"/>
              </a:rPr>
              <a:t>LSH 近似最近邻查找</a:t>
            </a:r>
            <a:endParaRPr lang="zh-CN" altLang="en-US" sz="4800" dirty="0">
              <a:ea typeface="宋体" panose="02010600030101010101" pitchFamily="2" charset="-122"/>
            </a:endParaRPr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SimHash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732155" y="1376045"/>
            <a:ext cx="4131310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SimHash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算法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这个：00101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，权重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</a:t>
            </a: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程序：11001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，权重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</a:t>
            </a: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代码：00110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，权重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3</a:t>
            </a: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太乱：10101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，权重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</a:t>
            </a: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那个：01011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，权重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</a:t>
            </a: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规范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：01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，权重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</a:t>
            </a:r>
          </a:p>
        </p:txBody>
      </p:sp>
      <p:sp>
        <p:nvSpPr>
          <p:cNvPr id="14" name="左箭头 13"/>
          <p:cNvSpPr/>
          <p:nvPr/>
        </p:nvSpPr>
        <p:spPr>
          <a:xfrm rot="10800000">
            <a:off x="2983865" y="3176270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3579495" y="1896745"/>
            <a:ext cx="4131310" cy="3035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[-1,-1,1,-1,1]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[2,2,-2,-2,2]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[-3,-3,3,3,-3]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[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,-1,1,-1,1]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[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2,2,-2,2,2]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</a:t>
            </a:r>
            <a:r>
              <a:rPr lang="zh-CN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？</a:t>
            </a: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[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2,2,2,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2,2]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左箭头 3"/>
          <p:cNvSpPr/>
          <p:nvPr/>
        </p:nvSpPr>
        <p:spPr>
          <a:xfrm rot="10800000">
            <a:off x="5635625" y="3176270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6245225" y="2043430"/>
            <a:ext cx="1663700" cy="3035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[-5,1,-3,-1,5]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左箭头 6"/>
          <p:cNvSpPr/>
          <p:nvPr/>
        </p:nvSpPr>
        <p:spPr>
          <a:xfrm rot="10800000">
            <a:off x="8032750" y="3176270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Content Placeholder 2"/>
          <p:cNvSpPr txBox="1">
            <a:spLocks noGrp="1"/>
          </p:cNvSpPr>
          <p:nvPr/>
        </p:nvSpPr>
        <p:spPr>
          <a:xfrm>
            <a:off x="8662670" y="2035175"/>
            <a:ext cx="1663700" cy="3035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</a:t>
            </a:r>
            <a:r>
              <a:rPr lang="zh-CN" altLang="en-US" sz="1600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？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[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,1,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]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Content Placeholder 2"/>
          <p:cNvSpPr txBox="1">
            <a:spLocks noGrp="1"/>
          </p:cNvSpPr>
          <p:nvPr/>
        </p:nvSpPr>
        <p:spPr>
          <a:xfrm>
            <a:off x="6898640" y="3883025"/>
            <a:ext cx="4131310" cy="12065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文档：这个程序代码太乱，那个规范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SimHash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值为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[0,1,0,0,1]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每篇文档的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fingerprint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SimHash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474980" y="1376045"/>
            <a:ext cx="9271000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如何通过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SimHash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进行相似文档的检索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假设我们有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亿文档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(2^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34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)，每来一个新文本我们都需要做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亿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次的汉明距离计算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计算量太大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假设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SimHash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签名为64位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，我们认为两个文档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SimHash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Hamming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距离在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以内就是相似的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距离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&lt;=3)</a:t>
            </a: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通过抽屉原理，如果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K=3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，那么可以将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SimHash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分成 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K+1=4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段，如果两个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SimHash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Hamming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距离为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，那么至少有一段（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16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位）的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SimHash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是相同的</a:t>
            </a: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采用索引的方式进行查找加速，取出每一段相同的候选文本</a:t>
            </a: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文档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库中有2^34个签名，那么匹配上每个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段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的结果最多有2^(34-16)=262144个候选结果，四个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段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返回的结果总数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4*262144（大概100万）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原本需要比较10亿次 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现在只需要比较</a:t>
            </a:r>
            <a:r>
              <a:rPr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100万次了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，即在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100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万个候选结果中进行比较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SimHash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409690" y="5527675"/>
            <a:ext cx="4177665" cy="11182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如果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SimHash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有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64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位，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Hamming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距离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&lt;=3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认为相似，相似的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SimHash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有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C(64,3)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种可能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15795" y="1336675"/>
            <a:ext cx="13716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Pre-sorted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fingerprints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 S</a:t>
            </a:r>
          </a:p>
        </p:txBody>
      </p:sp>
      <p:grpSp>
        <p:nvGrpSpPr>
          <p:cNvPr id="3" name="Group 101"/>
          <p:cNvGrpSpPr/>
          <p:nvPr/>
        </p:nvGrpSpPr>
        <p:grpSpPr>
          <a:xfrm>
            <a:off x="7706995" y="2936875"/>
            <a:ext cx="2438400" cy="765293"/>
            <a:chOff x="6400800" y="2895600"/>
            <a:chExt cx="2438400" cy="764996"/>
          </a:xfrm>
        </p:grpSpPr>
        <p:sp>
          <p:nvSpPr>
            <p:cNvPr id="2" name="Rectangle 4"/>
            <p:cNvSpPr/>
            <p:nvPr/>
          </p:nvSpPr>
          <p:spPr>
            <a:xfrm>
              <a:off x="6400800" y="2895600"/>
              <a:ext cx="2438400" cy="3046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rot="5400000">
              <a:off x="6553260" y="3047941"/>
              <a:ext cx="304682" cy="3175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6857266" y="3047148"/>
              <a:ext cx="304682" cy="1587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7162066" y="3047148"/>
              <a:ext cx="304682" cy="1587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7466866" y="3047148"/>
              <a:ext cx="304682" cy="1587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7771666" y="3047148"/>
              <a:ext cx="304682" cy="1587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8076466" y="3047148"/>
              <a:ext cx="304682" cy="1587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8381266" y="3047148"/>
              <a:ext cx="304682" cy="1587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88" name="TextBox 13"/>
            <p:cNvSpPr txBox="1"/>
            <p:nvPr/>
          </p:nvSpPr>
          <p:spPr>
            <a:xfrm>
              <a:off x="7239000" y="3200400"/>
              <a:ext cx="1188720" cy="4601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Calibri" panose="020F0502020204030204" charset="0"/>
                  <a:ea typeface="宋体" panose="02010600030101010101" pitchFamily="2" charset="-122"/>
                </a:rPr>
                <a:t>64-bit </a:t>
              </a:r>
              <a:r>
                <a:rPr lang="en-US" altLang="zh-CN" sz="2400" i="1" dirty="0">
                  <a:latin typeface="Calibri" panose="020F0502020204030204" charset="0"/>
                  <a:ea typeface="宋体" panose="02010600030101010101" pitchFamily="2" charset="-122"/>
                </a:rPr>
                <a:t>Q</a:t>
              </a:r>
            </a:p>
          </p:txBody>
        </p:sp>
      </p:grpSp>
      <p:grpSp>
        <p:nvGrpSpPr>
          <p:cNvPr id="6" name="Group 29"/>
          <p:cNvGrpSpPr/>
          <p:nvPr/>
        </p:nvGrpSpPr>
        <p:grpSpPr>
          <a:xfrm>
            <a:off x="5573395" y="1870075"/>
            <a:ext cx="1447800" cy="152400"/>
            <a:chOff x="3505200" y="1980406"/>
            <a:chExt cx="2438400" cy="305594"/>
          </a:xfrm>
        </p:grpSpPr>
        <p:sp>
          <p:nvSpPr>
            <p:cNvPr id="15" name="Rectangle 14"/>
            <p:cNvSpPr/>
            <p:nvPr/>
          </p:nvSpPr>
          <p:spPr>
            <a:xfrm>
              <a:off x="3505200" y="1980406"/>
              <a:ext cx="2438400" cy="3055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5400000">
              <a:off x="3657203" y="2133203"/>
              <a:ext cx="305594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3960667" y="2131867"/>
              <a:ext cx="305594" cy="2673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4265467" y="2131867"/>
              <a:ext cx="305594" cy="2673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4570267" y="2131867"/>
              <a:ext cx="305594" cy="2673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4875067" y="2131867"/>
              <a:ext cx="305594" cy="2673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5179867" y="2131867"/>
              <a:ext cx="305594" cy="2673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5484667" y="2131867"/>
              <a:ext cx="305594" cy="2673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5344795" y="4765675"/>
            <a:ext cx="265684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All</a:t>
            </a:r>
            <a:r>
              <a:rPr lang="en-US" altLang="zh-CN" sz="2400" i="1" dirty="0">
                <a:latin typeface="Calibri" panose="020F0502020204030204" charset="0"/>
                <a:ea typeface="宋体" panose="02010600030101010101" pitchFamily="2" charset="-122"/>
              </a:rPr>
              <a:t> Q’</a:t>
            </a:r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: hd(</a:t>
            </a:r>
            <a:r>
              <a:rPr lang="en-US" altLang="zh-CN" sz="2400" i="1" dirty="0">
                <a:latin typeface="Calibri" panose="020F0502020204030204" charset="0"/>
                <a:ea typeface="宋体" panose="02010600030101010101" pitchFamily="2" charset="-122"/>
              </a:rPr>
              <a:t>Q</a:t>
            </a:r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,</a:t>
            </a:r>
            <a:r>
              <a:rPr lang="en-US" altLang="zh-CN" sz="2400" i="1" dirty="0">
                <a:latin typeface="Calibri" panose="020F0502020204030204" charset="0"/>
                <a:ea typeface="宋体" panose="02010600030101010101" pitchFamily="2" charset="-122"/>
              </a:rPr>
              <a:t>Q’</a:t>
            </a:r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)≤k=3</a:t>
            </a:r>
          </a:p>
        </p:txBody>
      </p:sp>
      <p:grpSp>
        <p:nvGrpSpPr>
          <p:cNvPr id="14" name="Group 102"/>
          <p:cNvGrpSpPr/>
          <p:nvPr/>
        </p:nvGrpSpPr>
        <p:grpSpPr>
          <a:xfrm>
            <a:off x="5573395" y="2174875"/>
            <a:ext cx="1447800" cy="152400"/>
            <a:chOff x="4267200" y="2133600"/>
            <a:chExt cx="1447800" cy="152400"/>
          </a:xfrm>
        </p:grpSpPr>
        <p:grpSp>
          <p:nvGrpSpPr>
            <p:cNvPr id="13362" name="Group 30"/>
            <p:cNvGrpSpPr/>
            <p:nvPr/>
          </p:nvGrpSpPr>
          <p:grpSpPr>
            <a:xfrm>
              <a:off x="4267200" y="2133600"/>
              <a:ext cx="1447800" cy="152400"/>
              <a:chOff x="3505200" y="1980406"/>
              <a:chExt cx="2438400" cy="30559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505200" y="1980406"/>
                <a:ext cx="2438400" cy="3055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 rot="5400000">
                <a:off x="3657203" y="2133203"/>
                <a:ext cx="305594" cy="0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>
                <a:off x="3960667" y="2131867"/>
                <a:ext cx="305594" cy="2673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5400000">
                <a:off x="4265467" y="2131867"/>
                <a:ext cx="305594" cy="2673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5400000">
                <a:off x="4570267" y="2131867"/>
                <a:ext cx="305594" cy="2673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5400000">
                <a:off x="4875067" y="2131867"/>
                <a:ext cx="305594" cy="2673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5400000">
                <a:off x="5179867" y="2131867"/>
                <a:ext cx="305594" cy="2673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5400000">
                <a:off x="5484667" y="2131867"/>
                <a:ext cx="305594" cy="2673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Rectangle 68"/>
            <p:cNvSpPr/>
            <p:nvPr/>
          </p:nvSpPr>
          <p:spPr>
            <a:xfrm>
              <a:off x="4648200" y="2133600"/>
              <a:ext cx="228600" cy="152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103"/>
          <p:cNvGrpSpPr/>
          <p:nvPr/>
        </p:nvGrpSpPr>
        <p:grpSpPr>
          <a:xfrm>
            <a:off x="5573395" y="2936875"/>
            <a:ext cx="1447800" cy="152400"/>
            <a:chOff x="4267200" y="2895600"/>
            <a:chExt cx="1447800" cy="152400"/>
          </a:xfrm>
        </p:grpSpPr>
        <p:grpSp>
          <p:nvGrpSpPr>
            <p:cNvPr id="13351" name="Group 39"/>
            <p:cNvGrpSpPr/>
            <p:nvPr/>
          </p:nvGrpSpPr>
          <p:grpSpPr>
            <a:xfrm>
              <a:off x="4267200" y="2895600"/>
              <a:ext cx="1447800" cy="152400"/>
              <a:chOff x="3505200" y="1980406"/>
              <a:chExt cx="2438400" cy="30559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3505200" y="1980406"/>
                <a:ext cx="2438400" cy="3055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rot="5400000">
                <a:off x="3657203" y="2133203"/>
                <a:ext cx="305594" cy="0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5400000">
                <a:off x="3960667" y="2131867"/>
                <a:ext cx="305594" cy="2673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rot="5400000">
                <a:off x="4265467" y="2131867"/>
                <a:ext cx="305594" cy="2673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4570267" y="2131867"/>
                <a:ext cx="305594" cy="2673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4875067" y="2131867"/>
                <a:ext cx="305594" cy="2673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rot="5400000">
                <a:off x="5179867" y="2131867"/>
                <a:ext cx="305594" cy="2673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5400000">
                <a:off x="5484667" y="2131867"/>
                <a:ext cx="305594" cy="2673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4572000" y="2895600"/>
              <a:ext cx="228600" cy="152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953000" y="2895600"/>
              <a:ext cx="228600" cy="152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104"/>
          <p:cNvGrpSpPr/>
          <p:nvPr/>
        </p:nvGrpSpPr>
        <p:grpSpPr>
          <a:xfrm>
            <a:off x="5573395" y="4308475"/>
            <a:ext cx="1447800" cy="152400"/>
            <a:chOff x="4267200" y="4267200"/>
            <a:chExt cx="1447800" cy="152400"/>
          </a:xfrm>
        </p:grpSpPr>
        <p:grpSp>
          <p:nvGrpSpPr>
            <p:cNvPr id="13339" name="Group 48"/>
            <p:cNvGrpSpPr/>
            <p:nvPr/>
          </p:nvGrpSpPr>
          <p:grpSpPr>
            <a:xfrm>
              <a:off x="4267200" y="4267200"/>
              <a:ext cx="1447800" cy="152400"/>
              <a:chOff x="3505200" y="1980406"/>
              <a:chExt cx="2438400" cy="30559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3505200" y="1980406"/>
                <a:ext cx="2438400" cy="3055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 rot="5400000">
                <a:off x="3657203" y="2133203"/>
                <a:ext cx="305594" cy="0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rot="5400000">
                <a:off x="3960667" y="2131867"/>
                <a:ext cx="305594" cy="2673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5400000">
                <a:off x="4265467" y="2131867"/>
                <a:ext cx="305594" cy="2673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5400000">
                <a:off x="4570267" y="2131867"/>
                <a:ext cx="305594" cy="2673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rot="5400000">
                <a:off x="4875067" y="2131867"/>
                <a:ext cx="305594" cy="2673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5179867" y="2131867"/>
                <a:ext cx="305594" cy="2673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5484667" y="2131867"/>
                <a:ext cx="305594" cy="2673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Rectangle 72"/>
            <p:cNvSpPr/>
            <p:nvPr/>
          </p:nvSpPr>
          <p:spPr>
            <a:xfrm>
              <a:off x="4419600" y="4267200"/>
              <a:ext cx="228600" cy="152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572000" y="4267200"/>
              <a:ext cx="228600" cy="152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181600" y="4267200"/>
              <a:ext cx="228600" cy="152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78" name="Straight Arrow Connector 77"/>
          <p:cNvCxnSpPr/>
          <p:nvPr/>
        </p:nvCxnSpPr>
        <p:spPr>
          <a:xfrm rot="16200000" flipV="1">
            <a:off x="6868795" y="2251075"/>
            <a:ext cx="990600" cy="53340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rot="16200000" flipV="1">
            <a:off x="6983095" y="2441575"/>
            <a:ext cx="762000" cy="53340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rot="10800000">
            <a:off x="7097395" y="3013075"/>
            <a:ext cx="533400" cy="15240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rot="5400000">
            <a:off x="6792595" y="3546475"/>
            <a:ext cx="1143000" cy="53340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5400000">
            <a:off x="6030595" y="2632075"/>
            <a:ext cx="457200" cy="3175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5763895" y="3736975"/>
            <a:ext cx="990600" cy="3175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rot="10800000">
            <a:off x="3363595" y="1946275"/>
            <a:ext cx="2133600" cy="158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rot="10800000">
            <a:off x="3363595" y="2249488"/>
            <a:ext cx="2133600" cy="158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rot="10800000">
            <a:off x="3363595" y="3011488"/>
            <a:ext cx="2133600" cy="158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rot="10800000">
            <a:off x="3363595" y="4383088"/>
            <a:ext cx="2133600" cy="158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rot="5400000">
            <a:off x="4126389" y="2631281"/>
            <a:ext cx="609600" cy="1588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>
            <a:off x="3859689" y="3736181"/>
            <a:ext cx="1143000" cy="1588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744595" y="1489075"/>
            <a:ext cx="176530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Exact Probes</a:t>
            </a:r>
          </a:p>
        </p:txBody>
      </p:sp>
      <p:grpSp>
        <p:nvGrpSpPr>
          <p:cNvPr id="28" name="Group 81"/>
          <p:cNvGrpSpPr/>
          <p:nvPr/>
        </p:nvGrpSpPr>
        <p:grpSpPr>
          <a:xfrm>
            <a:off x="3134202" y="5521325"/>
            <a:ext cx="2657475" cy="874442"/>
            <a:chOff x="1828595" y="5480172"/>
            <a:chExt cx="2656895" cy="874415"/>
          </a:xfrm>
        </p:grpSpPr>
        <p:sp>
          <p:nvSpPr>
            <p:cNvPr id="107" name="Rectangle 106"/>
            <p:cNvSpPr>
              <a:spLocks noChangeAspect="1"/>
            </p:cNvSpPr>
            <p:nvPr/>
          </p:nvSpPr>
          <p:spPr>
            <a:xfrm rot="20790970">
              <a:off x="1828595" y="5480172"/>
              <a:ext cx="2656895" cy="706733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4000" b="1" i="0" u="none" strike="noStrike" kern="1200" cap="none" spc="50" normalizeH="0" baseline="0" noProof="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uLnTx/>
                  <a:uFillTx/>
                  <a:latin typeface="+mn-lt"/>
                  <a:ea typeface="+mn-ea"/>
                  <a:cs typeface="+mn-cs"/>
                </a:rPr>
                <a:t>(   ) probes!</a:t>
              </a:r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 rot="20790970">
              <a:off x="2028098" y="5840453"/>
              <a:ext cx="463449" cy="410832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200" b="1" i="0" u="none" strike="noStrike" kern="1200" cap="none" spc="50" normalizeH="0" baseline="30000" noProof="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uLnTx/>
                  <a:uFillTx/>
                  <a:latin typeface="+mn-lt"/>
                  <a:ea typeface="+mn-ea"/>
                  <a:cs typeface="+mn-cs"/>
                </a:rPr>
                <a:t>64</a:t>
              </a:r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 rot="20790970">
              <a:off x="2101449" y="5943755"/>
              <a:ext cx="362087" cy="410832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200" b="1" i="0" u="none" strike="noStrike" kern="1200" cap="none" spc="50" normalizeH="0" baseline="-25000" noProof="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uLnTx/>
                  <a:uFillTx/>
                  <a:latin typeface="+mn-lt"/>
                  <a:ea typeface="+mn-ea"/>
                  <a:cs typeface="+mn-cs"/>
                </a:rPr>
                <a:t>3</a:t>
              </a:r>
            </a:p>
          </p:txBody>
        </p:sp>
      </p:grp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10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SimHash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1970405" y="2092325"/>
            <a:ext cx="1600200" cy="32766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6388" name="TextBox 19"/>
          <p:cNvSpPr txBox="1"/>
          <p:nvPr/>
        </p:nvSpPr>
        <p:spPr>
          <a:xfrm>
            <a:off x="1951355" y="6065838"/>
            <a:ext cx="168084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  <a:t>Fingerprints in S</a:t>
            </a:r>
          </a:p>
        </p:txBody>
      </p:sp>
      <p:cxnSp>
        <p:nvCxnSpPr>
          <p:cNvPr id="25" name="Straight Connector 21"/>
          <p:cNvCxnSpPr/>
          <p:nvPr/>
        </p:nvCxnSpPr>
        <p:spPr>
          <a:xfrm rot="16200000" flipH="1">
            <a:off x="1169511" y="3731419"/>
            <a:ext cx="3276600" cy="15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2"/>
          <p:cNvCxnSpPr/>
          <p:nvPr/>
        </p:nvCxnSpPr>
        <p:spPr>
          <a:xfrm rot="16200000" flipH="1">
            <a:off x="1550511" y="3729831"/>
            <a:ext cx="3276600" cy="15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3"/>
          <p:cNvCxnSpPr/>
          <p:nvPr/>
        </p:nvCxnSpPr>
        <p:spPr>
          <a:xfrm rot="16200000" flipH="1">
            <a:off x="713899" y="3729831"/>
            <a:ext cx="3276600" cy="15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5"/>
          <p:cNvSpPr txBox="1"/>
          <p:nvPr/>
        </p:nvSpPr>
        <p:spPr>
          <a:xfrm>
            <a:off x="1970405" y="3463925"/>
            <a:ext cx="381000" cy="368300"/>
          </a:xfrm>
          <a:prstGeom prst="rect">
            <a:avLst/>
          </a:prstGeom>
          <a:solidFill>
            <a:schemeClr val="bg1"/>
          </a:solidFill>
          <a:ln w="222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31" name="TextBox 26"/>
          <p:cNvSpPr txBox="1"/>
          <p:nvPr/>
        </p:nvSpPr>
        <p:spPr>
          <a:xfrm>
            <a:off x="2351405" y="3463925"/>
            <a:ext cx="457200" cy="368300"/>
          </a:xfrm>
          <a:prstGeom prst="rect">
            <a:avLst/>
          </a:prstGeom>
          <a:solidFill>
            <a:schemeClr val="bg1"/>
          </a:solidFill>
          <a:ln w="222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40" name="TextBox 27"/>
          <p:cNvSpPr txBox="1"/>
          <p:nvPr/>
        </p:nvSpPr>
        <p:spPr>
          <a:xfrm>
            <a:off x="2808605" y="3463925"/>
            <a:ext cx="381000" cy="368300"/>
          </a:xfrm>
          <a:prstGeom prst="rect">
            <a:avLst/>
          </a:prstGeom>
          <a:solidFill>
            <a:schemeClr val="bg1"/>
          </a:solidFill>
          <a:ln w="222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49" name="TextBox 28"/>
          <p:cNvSpPr txBox="1"/>
          <p:nvPr/>
        </p:nvSpPr>
        <p:spPr>
          <a:xfrm>
            <a:off x="3189605" y="3463925"/>
            <a:ext cx="381000" cy="368300"/>
          </a:xfrm>
          <a:prstGeom prst="rect">
            <a:avLst/>
          </a:prstGeom>
          <a:solidFill>
            <a:schemeClr val="bg1"/>
          </a:solidFill>
          <a:ln w="222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58" name="Right Brace 29"/>
          <p:cNvSpPr/>
          <p:nvPr/>
        </p:nvSpPr>
        <p:spPr>
          <a:xfrm rot="5400000">
            <a:off x="2580005" y="5064125"/>
            <a:ext cx="304800" cy="1066800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6397" name="TextBox 30"/>
          <p:cNvSpPr txBox="1"/>
          <p:nvPr/>
        </p:nvSpPr>
        <p:spPr>
          <a:xfrm>
            <a:off x="2351405" y="5826125"/>
            <a:ext cx="73342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  <a:t>64-bit</a:t>
            </a:r>
          </a:p>
        </p:txBody>
      </p:sp>
      <p:sp>
        <p:nvSpPr>
          <p:cNvPr id="59" name="Right Brace 33"/>
          <p:cNvSpPr/>
          <p:nvPr/>
        </p:nvSpPr>
        <p:spPr>
          <a:xfrm rot="16200000">
            <a:off x="2465705" y="1749425"/>
            <a:ext cx="152400" cy="381000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0" name="TextBox 14"/>
          <p:cNvSpPr txBox="1"/>
          <p:nvPr/>
        </p:nvSpPr>
        <p:spPr>
          <a:xfrm>
            <a:off x="2199005" y="1406525"/>
            <a:ext cx="73342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  <a:t>16-bit</a:t>
            </a:r>
          </a:p>
        </p:txBody>
      </p:sp>
      <p:grpSp>
        <p:nvGrpSpPr>
          <p:cNvPr id="61" name="Group 36"/>
          <p:cNvGrpSpPr/>
          <p:nvPr/>
        </p:nvGrpSpPr>
        <p:grpSpPr>
          <a:xfrm>
            <a:off x="4485005" y="1481138"/>
            <a:ext cx="914400" cy="1220788"/>
            <a:chOff x="3657600" y="1905001"/>
            <a:chExt cx="1600200" cy="3277397"/>
          </a:xfrm>
        </p:grpSpPr>
        <p:sp>
          <p:nvSpPr>
            <p:cNvPr id="62" name="Rectangle 15"/>
            <p:cNvSpPr/>
            <p:nvPr/>
          </p:nvSpPr>
          <p:spPr>
            <a:xfrm>
              <a:off x="3657600" y="1905001"/>
              <a:ext cx="1600200" cy="32773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63" name="Straight Connector 16"/>
            <p:cNvCxnSpPr/>
            <p:nvPr/>
          </p:nvCxnSpPr>
          <p:spPr>
            <a:xfrm rot="16200000" flipH="1">
              <a:off x="2820392" y="3542311"/>
              <a:ext cx="3277394" cy="2779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17"/>
            <p:cNvCxnSpPr/>
            <p:nvPr/>
          </p:nvCxnSpPr>
          <p:spPr>
            <a:xfrm rot="16200000" flipH="1">
              <a:off x="3237110" y="3542311"/>
              <a:ext cx="3277394" cy="2779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18"/>
            <p:cNvCxnSpPr/>
            <p:nvPr/>
          </p:nvCxnSpPr>
          <p:spPr>
            <a:xfrm rot="16200000" flipH="1">
              <a:off x="2400896" y="3542310"/>
              <a:ext cx="3277394" cy="2777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78" name="TextBox 20"/>
            <p:cNvSpPr txBox="1"/>
            <p:nvPr/>
          </p:nvSpPr>
          <p:spPr>
            <a:xfrm>
              <a:off x="3657600" y="3276602"/>
              <a:ext cx="381000" cy="823398"/>
            </a:xfrm>
            <a:prstGeom prst="rect">
              <a:avLst/>
            </a:prstGeom>
            <a:solidFill>
              <a:schemeClr val="bg1"/>
            </a:solidFill>
            <a:ln w="222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Calibri" panose="020F050202020403020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6479" name="TextBox 24"/>
            <p:cNvSpPr txBox="1"/>
            <p:nvPr/>
          </p:nvSpPr>
          <p:spPr>
            <a:xfrm>
              <a:off x="4076701" y="3276601"/>
              <a:ext cx="381000" cy="988759"/>
            </a:xfrm>
            <a:prstGeom prst="rect">
              <a:avLst/>
            </a:prstGeom>
            <a:solidFill>
              <a:schemeClr val="bg1"/>
            </a:solidFill>
            <a:ln w="222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zh-CN" altLang="zh-CN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6480" name="TextBox 31"/>
            <p:cNvSpPr txBox="1"/>
            <p:nvPr/>
          </p:nvSpPr>
          <p:spPr>
            <a:xfrm>
              <a:off x="4495799" y="3276601"/>
              <a:ext cx="381000" cy="988759"/>
            </a:xfrm>
            <a:prstGeom prst="rect">
              <a:avLst/>
            </a:prstGeom>
            <a:solidFill>
              <a:schemeClr val="bg1"/>
            </a:solidFill>
            <a:ln w="222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zh-CN" altLang="zh-CN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6481" name="TextBox 32"/>
            <p:cNvSpPr txBox="1"/>
            <p:nvPr/>
          </p:nvSpPr>
          <p:spPr>
            <a:xfrm>
              <a:off x="4876800" y="3276601"/>
              <a:ext cx="381000" cy="988759"/>
            </a:xfrm>
            <a:prstGeom prst="rect">
              <a:avLst/>
            </a:prstGeom>
            <a:solidFill>
              <a:schemeClr val="bg1"/>
            </a:solidFill>
            <a:ln w="222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zh-CN" altLang="zh-CN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6" name="Group 46"/>
          <p:cNvGrpSpPr/>
          <p:nvPr/>
        </p:nvGrpSpPr>
        <p:grpSpPr>
          <a:xfrm>
            <a:off x="4485005" y="2852738"/>
            <a:ext cx="914400" cy="1220788"/>
            <a:chOff x="3657600" y="1905001"/>
            <a:chExt cx="1600200" cy="3277397"/>
          </a:xfrm>
        </p:grpSpPr>
        <p:sp>
          <p:nvSpPr>
            <p:cNvPr id="68" name="Rectangle 47"/>
            <p:cNvSpPr/>
            <p:nvPr/>
          </p:nvSpPr>
          <p:spPr>
            <a:xfrm>
              <a:off x="3657600" y="1905001"/>
              <a:ext cx="1600200" cy="32773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70" name="Straight Connector 48"/>
            <p:cNvCxnSpPr>
              <a:stCxn id="68" idx="0"/>
              <a:endCxn id="68" idx="2"/>
            </p:cNvCxnSpPr>
            <p:nvPr/>
          </p:nvCxnSpPr>
          <p:spPr>
            <a:xfrm rot="16200000" flipH="1">
              <a:off x="2819002" y="3543699"/>
              <a:ext cx="3277394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49"/>
            <p:cNvCxnSpPr/>
            <p:nvPr/>
          </p:nvCxnSpPr>
          <p:spPr>
            <a:xfrm rot="16200000" flipH="1">
              <a:off x="3237110" y="3542311"/>
              <a:ext cx="3277394" cy="2779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50"/>
            <p:cNvCxnSpPr/>
            <p:nvPr/>
          </p:nvCxnSpPr>
          <p:spPr>
            <a:xfrm rot="16200000" flipH="1">
              <a:off x="2400896" y="3542310"/>
              <a:ext cx="3277394" cy="2777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70" name="TextBox 51"/>
            <p:cNvSpPr txBox="1"/>
            <p:nvPr/>
          </p:nvSpPr>
          <p:spPr>
            <a:xfrm>
              <a:off x="3657600" y="3276601"/>
              <a:ext cx="381000" cy="823398"/>
            </a:xfrm>
            <a:prstGeom prst="rect">
              <a:avLst/>
            </a:prstGeom>
            <a:solidFill>
              <a:schemeClr val="bg1"/>
            </a:solidFill>
            <a:ln w="222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Calibri" panose="020F050202020403020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6471" name="TextBox 52"/>
            <p:cNvSpPr txBox="1"/>
            <p:nvPr/>
          </p:nvSpPr>
          <p:spPr>
            <a:xfrm>
              <a:off x="4076701" y="3276601"/>
              <a:ext cx="381000" cy="988759"/>
            </a:xfrm>
            <a:prstGeom prst="rect">
              <a:avLst/>
            </a:prstGeom>
            <a:solidFill>
              <a:schemeClr val="bg1"/>
            </a:solidFill>
            <a:ln w="222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zh-CN" altLang="zh-CN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6472" name="TextBox 53"/>
            <p:cNvSpPr txBox="1"/>
            <p:nvPr/>
          </p:nvSpPr>
          <p:spPr>
            <a:xfrm>
              <a:off x="4495800" y="3276601"/>
              <a:ext cx="381000" cy="988759"/>
            </a:xfrm>
            <a:prstGeom prst="rect">
              <a:avLst/>
            </a:prstGeom>
            <a:solidFill>
              <a:schemeClr val="bg1"/>
            </a:solidFill>
            <a:ln w="222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zh-CN" altLang="zh-CN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6473" name="TextBox 54"/>
            <p:cNvSpPr txBox="1"/>
            <p:nvPr/>
          </p:nvSpPr>
          <p:spPr>
            <a:xfrm>
              <a:off x="4876800" y="3276601"/>
              <a:ext cx="381000" cy="988759"/>
            </a:xfrm>
            <a:prstGeom prst="rect">
              <a:avLst/>
            </a:prstGeom>
            <a:solidFill>
              <a:schemeClr val="bg1"/>
            </a:solidFill>
            <a:ln w="222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zh-CN" altLang="zh-CN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4" name="Group 55"/>
          <p:cNvGrpSpPr/>
          <p:nvPr/>
        </p:nvGrpSpPr>
        <p:grpSpPr>
          <a:xfrm>
            <a:off x="4485005" y="4224338"/>
            <a:ext cx="914400" cy="1220788"/>
            <a:chOff x="3657600" y="1905001"/>
            <a:chExt cx="1600200" cy="3277397"/>
          </a:xfrm>
        </p:grpSpPr>
        <p:sp>
          <p:nvSpPr>
            <p:cNvPr id="85" name="Rectangle 56"/>
            <p:cNvSpPr/>
            <p:nvPr/>
          </p:nvSpPr>
          <p:spPr>
            <a:xfrm>
              <a:off x="3657600" y="1905001"/>
              <a:ext cx="1600200" cy="32773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86" name="Straight Connector 57"/>
            <p:cNvCxnSpPr>
              <a:stCxn id="85" idx="0"/>
              <a:endCxn id="85" idx="2"/>
            </p:cNvCxnSpPr>
            <p:nvPr/>
          </p:nvCxnSpPr>
          <p:spPr>
            <a:xfrm rot="16200000" flipH="1">
              <a:off x="2819002" y="3543699"/>
              <a:ext cx="3277394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58"/>
            <p:cNvCxnSpPr/>
            <p:nvPr/>
          </p:nvCxnSpPr>
          <p:spPr>
            <a:xfrm rot="16200000" flipH="1">
              <a:off x="3237110" y="3542311"/>
              <a:ext cx="3277394" cy="2779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59"/>
            <p:cNvCxnSpPr/>
            <p:nvPr/>
          </p:nvCxnSpPr>
          <p:spPr>
            <a:xfrm rot="16200000" flipH="1">
              <a:off x="2400896" y="3542310"/>
              <a:ext cx="3277394" cy="2777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62" name="TextBox 60"/>
            <p:cNvSpPr txBox="1"/>
            <p:nvPr/>
          </p:nvSpPr>
          <p:spPr>
            <a:xfrm>
              <a:off x="3657600" y="3276601"/>
              <a:ext cx="381000" cy="823398"/>
            </a:xfrm>
            <a:prstGeom prst="rect">
              <a:avLst/>
            </a:prstGeom>
            <a:solidFill>
              <a:schemeClr val="bg1"/>
            </a:solidFill>
            <a:ln w="222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Calibri" panose="020F050202020403020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6463" name="TextBox 61"/>
            <p:cNvSpPr txBox="1"/>
            <p:nvPr/>
          </p:nvSpPr>
          <p:spPr>
            <a:xfrm>
              <a:off x="4038600" y="3276601"/>
              <a:ext cx="381000" cy="988759"/>
            </a:xfrm>
            <a:prstGeom prst="rect">
              <a:avLst/>
            </a:prstGeom>
            <a:solidFill>
              <a:schemeClr val="bg1"/>
            </a:solidFill>
            <a:ln w="222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zh-CN" altLang="zh-CN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6464" name="TextBox 62"/>
            <p:cNvSpPr txBox="1"/>
            <p:nvPr/>
          </p:nvSpPr>
          <p:spPr>
            <a:xfrm>
              <a:off x="4495800" y="3276601"/>
              <a:ext cx="381000" cy="988759"/>
            </a:xfrm>
            <a:prstGeom prst="rect">
              <a:avLst/>
            </a:prstGeom>
            <a:solidFill>
              <a:schemeClr val="bg1"/>
            </a:solidFill>
            <a:ln w="222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zh-CN" altLang="zh-CN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6465" name="TextBox 63"/>
            <p:cNvSpPr txBox="1"/>
            <p:nvPr/>
          </p:nvSpPr>
          <p:spPr>
            <a:xfrm>
              <a:off x="4876800" y="3276601"/>
              <a:ext cx="381000" cy="988759"/>
            </a:xfrm>
            <a:prstGeom prst="rect">
              <a:avLst/>
            </a:prstGeom>
            <a:solidFill>
              <a:schemeClr val="bg1"/>
            </a:solidFill>
            <a:ln w="222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zh-CN" altLang="zh-CN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1" name="Group 64"/>
          <p:cNvGrpSpPr/>
          <p:nvPr/>
        </p:nvGrpSpPr>
        <p:grpSpPr>
          <a:xfrm>
            <a:off x="4485005" y="5519738"/>
            <a:ext cx="914400" cy="1220788"/>
            <a:chOff x="3657600" y="1905001"/>
            <a:chExt cx="1600200" cy="3277397"/>
          </a:xfrm>
        </p:grpSpPr>
        <p:sp>
          <p:nvSpPr>
            <p:cNvPr id="92" name="Rectangle 65"/>
            <p:cNvSpPr/>
            <p:nvPr/>
          </p:nvSpPr>
          <p:spPr>
            <a:xfrm>
              <a:off x="3657600" y="1905001"/>
              <a:ext cx="1600200" cy="32773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94" name="Straight Connector 66"/>
            <p:cNvCxnSpPr>
              <a:stCxn id="92" idx="0"/>
              <a:endCxn id="92" idx="2"/>
            </p:cNvCxnSpPr>
            <p:nvPr/>
          </p:nvCxnSpPr>
          <p:spPr>
            <a:xfrm rot="16200000" flipH="1">
              <a:off x="2819002" y="3543699"/>
              <a:ext cx="3277394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67"/>
            <p:cNvCxnSpPr/>
            <p:nvPr/>
          </p:nvCxnSpPr>
          <p:spPr>
            <a:xfrm rot="16200000" flipH="1">
              <a:off x="3237110" y="3542311"/>
              <a:ext cx="3277394" cy="2779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68"/>
            <p:cNvCxnSpPr/>
            <p:nvPr/>
          </p:nvCxnSpPr>
          <p:spPr>
            <a:xfrm rot="16200000" flipH="1">
              <a:off x="2400896" y="3542310"/>
              <a:ext cx="3277394" cy="2777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54" name="TextBox 69"/>
            <p:cNvSpPr txBox="1"/>
            <p:nvPr/>
          </p:nvSpPr>
          <p:spPr>
            <a:xfrm>
              <a:off x="3657600" y="3276601"/>
              <a:ext cx="381000" cy="823398"/>
            </a:xfrm>
            <a:prstGeom prst="rect">
              <a:avLst/>
            </a:prstGeom>
            <a:solidFill>
              <a:schemeClr val="bg1"/>
            </a:solidFill>
            <a:ln w="222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Calibri" panose="020F0502020204030204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6455" name="TextBox 70"/>
            <p:cNvSpPr txBox="1"/>
            <p:nvPr/>
          </p:nvSpPr>
          <p:spPr>
            <a:xfrm>
              <a:off x="4038600" y="3276601"/>
              <a:ext cx="381000" cy="988759"/>
            </a:xfrm>
            <a:prstGeom prst="rect">
              <a:avLst/>
            </a:prstGeom>
            <a:solidFill>
              <a:schemeClr val="bg1"/>
            </a:solidFill>
            <a:ln w="222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zh-CN" altLang="zh-CN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6456" name="TextBox 71"/>
            <p:cNvSpPr txBox="1"/>
            <p:nvPr/>
          </p:nvSpPr>
          <p:spPr>
            <a:xfrm>
              <a:off x="4495800" y="3276601"/>
              <a:ext cx="381000" cy="988759"/>
            </a:xfrm>
            <a:prstGeom prst="rect">
              <a:avLst/>
            </a:prstGeom>
            <a:solidFill>
              <a:schemeClr val="bg1"/>
            </a:solidFill>
            <a:ln w="222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zh-CN" altLang="zh-CN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6457" name="TextBox 72"/>
            <p:cNvSpPr txBox="1"/>
            <p:nvPr/>
          </p:nvSpPr>
          <p:spPr>
            <a:xfrm>
              <a:off x="4876800" y="3276601"/>
              <a:ext cx="381000" cy="988759"/>
            </a:xfrm>
            <a:prstGeom prst="rect">
              <a:avLst/>
            </a:prstGeom>
            <a:solidFill>
              <a:schemeClr val="bg1"/>
            </a:solidFill>
            <a:ln w="222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zh-CN" altLang="zh-CN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2" name="Right Arrow 73"/>
          <p:cNvSpPr/>
          <p:nvPr/>
        </p:nvSpPr>
        <p:spPr>
          <a:xfrm>
            <a:off x="3646805" y="3692525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03" name="Group 135"/>
          <p:cNvGrpSpPr/>
          <p:nvPr/>
        </p:nvGrpSpPr>
        <p:grpSpPr>
          <a:xfrm>
            <a:off x="7914005" y="3768724"/>
            <a:ext cx="2438400" cy="673352"/>
            <a:chOff x="6553200" y="3581399"/>
            <a:chExt cx="2438400" cy="672797"/>
          </a:xfrm>
        </p:grpSpPr>
        <p:grpSp>
          <p:nvGrpSpPr>
            <p:cNvPr id="16440" name="Group 74"/>
            <p:cNvGrpSpPr/>
            <p:nvPr/>
          </p:nvGrpSpPr>
          <p:grpSpPr>
            <a:xfrm>
              <a:off x="6553200" y="3581399"/>
              <a:ext cx="2438400" cy="672797"/>
              <a:chOff x="6400800" y="2895599"/>
              <a:chExt cx="2438400" cy="672797"/>
            </a:xfrm>
          </p:grpSpPr>
          <p:sp>
            <p:nvSpPr>
              <p:cNvPr id="104" name="Rectangle 75"/>
              <p:cNvSpPr/>
              <p:nvPr/>
            </p:nvSpPr>
            <p:spPr>
              <a:xfrm>
                <a:off x="6400800" y="2895600"/>
                <a:ext cx="2438400" cy="3045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105" name="Straight Connector 79"/>
              <p:cNvCxnSpPr/>
              <p:nvPr/>
            </p:nvCxnSpPr>
            <p:spPr>
              <a:xfrm rot="5400000">
                <a:off x="7466933" y="3047080"/>
                <a:ext cx="304549" cy="1587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81"/>
              <p:cNvCxnSpPr/>
              <p:nvPr/>
            </p:nvCxnSpPr>
            <p:spPr>
              <a:xfrm rot="5400000">
                <a:off x="8076533" y="3047080"/>
                <a:ext cx="304549" cy="1587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49" name="TextBox 83"/>
              <p:cNvSpPr txBox="1"/>
              <p:nvPr/>
            </p:nvSpPr>
            <p:spPr>
              <a:xfrm>
                <a:off x="7239000" y="3200400"/>
                <a:ext cx="936625" cy="3679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Calibri" panose="020F0502020204030204" charset="0"/>
                    <a:ea typeface="宋体" panose="02010600030101010101" pitchFamily="2" charset="-122"/>
                  </a:rPr>
                  <a:t>64-bit </a:t>
                </a:r>
                <a:r>
                  <a:rPr lang="en-US" altLang="zh-CN" i="1" dirty="0">
                    <a:latin typeface="Calibri" panose="020F0502020204030204" charset="0"/>
                    <a:ea typeface="宋体" panose="02010600030101010101" pitchFamily="2" charset="-122"/>
                  </a:rPr>
                  <a:t>Q</a:t>
                </a:r>
              </a:p>
            </p:txBody>
          </p:sp>
        </p:grpSp>
        <p:cxnSp>
          <p:nvCxnSpPr>
            <p:cNvPr id="109" name="Straight Connector 84"/>
            <p:cNvCxnSpPr/>
            <p:nvPr/>
          </p:nvCxnSpPr>
          <p:spPr>
            <a:xfrm rot="5400000">
              <a:off x="7011321" y="3732880"/>
              <a:ext cx="304549" cy="1588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42" name="TextBox 86"/>
            <p:cNvSpPr txBox="1"/>
            <p:nvPr/>
          </p:nvSpPr>
          <p:spPr>
            <a:xfrm>
              <a:off x="6629400" y="3581400"/>
              <a:ext cx="452120" cy="3679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Calibri" panose="020F0502020204030204" charset="0"/>
                  <a:ea typeface="宋体" panose="02010600030101010101" pitchFamily="2" charset="-122"/>
                </a:rPr>
                <a:t>Q1</a:t>
              </a:r>
            </a:p>
          </p:txBody>
        </p:sp>
        <p:sp>
          <p:nvSpPr>
            <p:cNvPr id="16443" name="TextBox 87"/>
            <p:cNvSpPr txBox="1"/>
            <p:nvPr/>
          </p:nvSpPr>
          <p:spPr>
            <a:xfrm>
              <a:off x="7239024" y="3593068"/>
              <a:ext cx="452120" cy="3679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Calibri" panose="020F0502020204030204" charset="0"/>
                  <a:ea typeface="宋体" panose="02010600030101010101" pitchFamily="2" charset="-122"/>
                </a:rPr>
                <a:t>Q2</a:t>
              </a:r>
            </a:p>
          </p:txBody>
        </p:sp>
        <p:sp>
          <p:nvSpPr>
            <p:cNvPr id="16444" name="TextBox 88"/>
            <p:cNvSpPr txBox="1"/>
            <p:nvPr/>
          </p:nvSpPr>
          <p:spPr>
            <a:xfrm>
              <a:off x="7848600" y="3593068"/>
              <a:ext cx="452120" cy="3679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Calibri" panose="020F0502020204030204" charset="0"/>
                  <a:ea typeface="宋体" panose="02010600030101010101" pitchFamily="2" charset="-122"/>
                </a:rPr>
                <a:t>Q3</a:t>
              </a:r>
            </a:p>
          </p:txBody>
        </p:sp>
        <p:sp>
          <p:nvSpPr>
            <p:cNvPr id="16445" name="TextBox 89"/>
            <p:cNvSpPr txBox="1"/>
            <p:nvPr/>
          </p:nvSpPr>
          <p:spPr>
            <a:xfrm>
              <a:off x="8382024" y="3581400"/>
              <a:ext cx="452120" cy="3679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Calibri" panose="020F0502020204030204" charset="0"/>
                  <a:ea typeface="宋体" panose="02010600030101010101" pitchFamily="2" charset="-122"/>
                </a:rPr>
                <a:t>Q4</a:t>
              </a:r>
            </a:p>
          </p:txBody>
        </p:sp>
      </p:grpSp>
      <p:grpSp>
        <p:nvGrpSpPr>
          <p:cNvPr id="110" name="Group 108"/>
          <p:cNvGrpSpPr/>
          <p:nvPr/>
        </p:nvGrpSpPr>
        <p:grpSpPr>
          <a:xfrm>
            <a:off x="5932805" y="1951037"/>
            <a:ext cx="1676400" cy="368301"/>
            <a:chOff x="5105400" y="1904999"/>
            <a:chExt cx="1676400" cy="367748"/>
          </a:xfrm>
        </p:grpSpPr>
        <p:sp>
          <p:nvSpPr>
            <p:cNvPr id="111" name="Rectangle 96"/>
            <p:cNvSpPr/>
            <p:nvPr/>
          </p:nvSpPr>
          <p:spPr>
            <a:xfrm>
              <a:off x="5105400" y="1905000"/>
              <a:ext cx="1676400" cy="3043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12" name="Straight Connector 97"/>
            <p:cNvCxnSpPr/>
            <p:nvPr/>
          </p:nvCxnSpPr>
          <p:spPr>
            <a:xfrm rot="5400000">
              <a:off x="5411224" y="2056377"/>
              <a:ext cx="304343" cy="1588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98"/>
            <p:cNvCxnSpPr/>
            <p:nvPr/>
          </p:nvCxnSpPr>
          <p:spPr>
            <a:xfrm rot="5400000">
              <a:off x="6209736" y="2056377"/>
              <a:ext cx="304343" cy="1587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38" name="TextBox 101"/>
            <p:cNvSpPr txBox="1"/>
            <p:nvPr/>
          </p:nvSpPr>
          <p:spPr>
            <a:xfrm>
              <a:off x="5105400" y="1905000"/>
              <a:ext cx="533400" cy="36774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latin typeface="Calibri" panose="020F0502020204030204" charset="0"/>
                  <a:ea typeface="宋体" panose="02010600030101010101" pitchFamily="2" charset="-122"/>
                </a:rPr>
                <a:t>Q1</a:t>
              </a:r>
            </a:p>
          </p:txBody>
        </p:sp>
        <p:cxnSp>
          <p:nvCxnSpPr>
            <p:cNvPr id="114" name="Straight Connector 107"/>
            <p:cNvCxnSpPr/>
            <p:nvPr/>
          </p:nvCxnSpPr>
          <p:spPr>
            <a:xfrm rot="5400000">
              <a:off x="5792224" y="2056377"/>
              <a:ext cx="304343" cy="1588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09"/>
          <p:cNvGrpSpPr/>
          <p:nvPr/>
        </p:nvGrpSpPr>
        <p:grpSpPr>
          <a:xfrm>
            <a:off x="5932805" y="3159125"/>
            <a:ext cx="1676400" cy="368300"/>
            <a:chOff x="5105400" y="1905000"/>
            <a:chExt cx="1676400" cy="367746"/>
          </a:xfrm>
        </p:grpSpPr>
        <p:sp>
          <p:nvSpPr>
            <p:cNvPr id="116" name="Rectangle 110"/>
            <p:cNvSpPr/>
            <p:nvPr/>
          </p:nvSpPr>
          <p:spPr>
            <a:xfrm>
              <a:off x="5105400" y="1905000"/>
              <a:ext cx="1676400" cy="304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17" name="Straight Connector 111"/>
            <p:cNvCxnSpPr/>
            <p:nvPr/>
          </p:nvCxnSpPr>
          <p:spPr>
            <a:xfrm rot="5400000">
              <a:off x="5411223" y="2056377"/>
              <a:ext cx="304342" cy="1588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2"/>
            <p:cNvCxnSpPr/>
            <p:nvPr/>
          </p:nvCxnSpPr>
          <p:spPr>
            <a:xfrm rot="5400000">
              <a:off x="6209736" y="2056378"/>
              <a:ext cx="304342" cy="1587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33" name="TextBox 113"/>
            <p:cNvSpPr txBox="1"/>
            <p:nvPr/>
          </p:nvSpPr>
          <p:spPr>
            <a:xfrm>
              <a:off x="5105400" y="1905000"/>
              <a:ext cx="533400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latin typeface="Calibri" panose="020F0502020204030204" charset="0"/>
                  <a:ea typeface="宋体" panose="02010600030101010101" pitchFamily="2" charset="-122"/>
                </a:rPr>
                <a:t>Q2</a:t>
              </a:r>
            </a:p>
          </p:txBody>
        </p:sp>
        <p:cxnSp>
          <p:nvCxnSpPr>
            <p:cNvPr id="119" name="Straight Connector 114"/>
            <p:cNvCxnSpPr/>
            <p:nvPr/>
          </p:nvCxnSpPr>
          <p:spPr>
            <a:xfrm rot="5400000">
              <a:off x="5792223" y="2056377"/>
              <a:ext cx="304342" cy="1588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5"/>
          <p:cNvGrpSpPr/>
          <p:nvPr/>
        </p:nvGrpSpPr>
        <p:grpSpPr>
          <a:xfrm>
            <a:off x="5932805" y="4454525"/>
            <a:ext cx="1676400" cy="368300"/>
            <a:chOff x="5105400" y="1905000"/>
            <a:chExt cx="1676400" cy="367746"/>
          </a:xfrm>
        </p:grpSpPr>
        <p:sp>
          <p:nvSpPr>
            <p:cNvPr id="121" name="Rectangle 116"/>
            <p:cNvSpPr/>
            <p:nvPr/>
          </p:nvSpPr>
          <p:spPr>
            <a:xfrm>
              <a:off x="5105400" y="1905000"/>
              <a:ext cx="1676400" cy="304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22" name="Straight Connector 117"/>
            <p:cNvCxnSpPr/>
            <p:nvPr/>
          </p:nvCxnSpPr>
          <p:spPr>
            <a:xfrm rot="5400000">
              <a:off x="5411223" y="2056377"/>
              <a:ext cx="304342" cy="1588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18"/>
            <p:cNvCxnSpPr/>
            <p:nvPr/>
          </p:nvCxnSpPr>
          <p:spPr>
            <a:xfrm rot="5400000">
              <a:off x="6209736" y="2056378"/>
              <a:ext cx="304342" cy="1587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28" name="TextBox 119"/>
            <p:cNvSpPr txBox="1"/>
            <p:nvPr/>
          </p:nvSpPr>
          <p:spPr>
            <a:xfrm>
              <a:off x="5105400" y="1905000"/>
              <a:ext cx="533400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latin typeface="Calibri" panose="020F0502020204030204" charset="0"/>
                  <a:ea typeface="宋体" panose="02010600030101010101" pitchFamily="2" charset="-122"/>
                </a:rPr>
                <a:t>Q3</a:t>
              </a:r>
            </a:p>
          </p:txBody>
        </p:sp>
        <p:cxnSp>
          <p:nvCxnSpPr>
            <p:cNvPr id="124" name="Straight Connector 120"/>
            <p:cNvCxnSpPr/>
            <p:nvPr/>
          </p:nvCxnSpPr>
          <p:spPr>
            <a:xfrm rot="5400000">
              <a:off x="5792223" y="2056377"/>
              <a:ext cx="304342" cy="1588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1"/>
          <p:cNvGrpSpPr/>
          <p:nvPr/>
        </p:nvGrpSpPr>
        <p:grpSpPr>
          <a:xfrm>
            <a:off x="5932805" y="5684837"/>
            <a:ext cx="1676400" cy="368301"/>
            <a:chOff x="5105400" y="1904999"/>
            <a:chExt cx="1676400" cy="367748"/>
          </a:xfrm>
        </p:grpSpPr>
        <p:sp>
          <p:nvSpPr>
            <p:cNvPr id="126" name="Rectangle 122"/>
            <p:cNvSpPr/>
            <p:nvPr/>
          </p:nvSpPr>
          <p:spPr>
            <a:xfrm>
              <a:off x="5105400" y="1905000"/>
              <a:ext cx="1676400" cy="3043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27" name="Straight Connector 123"/>
            <p:cNvCxnSpPr/>
            <p:nvPr/>
          </p:nvCxnSpPr>
          <p:spPr>
            <a:xfrm rot="5400000">
              <a:off x="5411224" y="2056377"/>
              <a:ext cx="304343" cy="1588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4"/>
            <p:cNvCxnSpPr/>
            <p:nvPr/>
          </p:nvCxnSpPr>
          <p:spPr>
            <a:xfrm rot="5400000">
              <a:off x="6209736" y="2056377"/>
              <a:ext cx="304343" cy="1587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23" name="TextBox 125"/>
            <p:cNvSpPr txBox="1"/>
            <p:nvPr/>
          </p:nvSpPr>
          <p:spPr>
            <a:xfrm>
              <a:off x="5105400" y="1905000"/>
              <a:ext cx="533400" cy="36774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latin typeface="Calibri" panose="020F0502020204030204" charset="0"/>
                  <a:ea typeface="宋体" panose="02010600030101010101" pitchFamily="2" charset="-122"/>
                </a:rPr>
                <a:t>Q4</a:t>
              </a:r>
            </a:p>
          </p:txBody>
        </p:sp>
        <p:cxnSp>
          <p:nvCxnSpPr>
            <p:cNvPr id="129" name="Straight Connector 126"/>
            <p:cNvCxnSpPr/>
            <p:nvPr/>
          </p:nvCxnSpPr>
          <p:spPr>
            <a:xfrm rot="5400000">
              <a:off x="5792224" y="2056377"/>
              <a:ext cx="304343" cy="1588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Straight Arrow Connector 128"/>
          <p:cNvCxnSpPr/>
          <p:nvPr/>
        </p:nvCxnSpPr>
        <p:spPr>
          <a:xfrm rot="16200000" flipV="1">
            <a:off x="7228205" y="2625725"/>
            <a:ext cx="1371600" cy="7620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rot="10800000">
            <a:off x="7685405" y="3463925"/>
            <a:ext cx="304800" cy="228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rot="5400000">
            <a:off x="7647305" y="4187825"/>
            <a:ext cx="381000" cy="3048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rot="5400000">
            <a:off x="7228205" y="4606925"/>
            <a:ext cx="15240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0800000">
            <a:off x="5475605" y="2092325"/>
            <a:ext cx="457200" cy="11113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rot="10800000">
            <a:off x="5475605" y="3300413"/>
            <a:ext cx="457200" cy="11113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rot="10800000">
            <a:off x="5475605" y="4606925"/>
            <a:ext cx="457200" cy="11113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rot="10800000">
            <a:off x="5475605" y="5815013"/>
            <a:ext cx="457200" cy="11113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urved Connector 142"/>
          <p:cNvCxnSpPr/>
          <p:nvPr/>
        </p:nvCxnSpPr>
        <p:spPr>
          <a:xfrm rot="10800000" flipV="1">
            <a:off x="5704205" y="1254125"/>
            <a:ext cx="1905000" cy="685800"/>
          </a:xfrm>
          <a:prstGeom prst="curvedConnector3">
            <a:avLst>
              <a:gd name="adj1" fmla="val 98511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7609205" y="1036638"/>
            <a:ext cx="23037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  <a:t>exact search on 16 bits</a:t>
            </a:r>
          </a:p>
        </p:txBody>
      </p:sp>
      <p:sp>
        <p:nvSpPr>
          <p:cNvPr id="132" name="Content Placeholder 2"/>
          <p:cNvSpPr txBox="1">
            <a:spLocks noGrp="1"/>
          </p:cNvSpPr>
          <p:nvPr/>
        </p:nvSpPr>
        <p:spPr>
          <a:xfrm>
            <a:off x="7774305" y="5641340"/>
            <a:ext cx="4393565" cy="10210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分成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段，分别查找，只要有一段匹配就是候选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采用数据库索引的方式进行匹配查找效率高</a:t>
            </a: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1" grpId="0" bldLvl="0" animBg="1"/>
      <p:bldP spid="40" grpId="0" bldLvl="0" animBg="1"/>
      <p:bldP spid="49" grpId="0" bldLvl="0" animBg="1"/>
      <p:bldP spid="59" grpId="0" bldLvl="0" animBg="1"/>
      <p:bldP spid="60" grpId="0"/>
      <p:bldP spid="102" grpId="0" bldLvl="0" animBg="1"/>
      <p:bldP spid="14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SimHash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算法工具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07490"/>
            <a:ext cx="769493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SimHash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pip install git+https://github.com/leonsim/simhash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实现的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SimHash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，可以得到某个文本的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SimHash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，以及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SimHash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距离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对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个文本进行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SimHash</a:t>
            </a:r>
            <a:r>
              <a:rPr lang="zh-CN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，并计算文本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SimHash</a:t>
            </a:r>
            <a:r>
              <a:rPr lang="zh-CN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距离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这个程序代码太乱,那个代码规范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这个程序代码不规范,那个更规范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我是佩奇，这是我的弟弟乔治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SimHash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算法工具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4380" y="993140"/>
            <a:ext cx="5922010" cy="59067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data = [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'这个程序代码太乱,那个代码规范',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'这个程序代码不规范,那个更规范',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'我是佩奇，这是我的弟弟乔治'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]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vec = TfidfVectorizer()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D = vec.fit_transform(data)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voc = dict((i, w) for w, i in vec.vocabulary_.items())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生成Simhash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sh_list = []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for i in range(D.shape[0]):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Di = D.getrow(i)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# features表示 (token, weight)元祖形式的列表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features = zip([voc[j] for j in Di.indices], Di.data)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sh_list.append(Simhash(features))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print(sh_list[0].distance(sh_list[1]))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print(sh_list[0].distance(sh_list[2]))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print(sh_list[1].distance(sh_list[2]))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18655" y="2968625"/>
            <a:ext cx="254000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23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20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25</a:t>
            </a:r>
          </a:p>
        </p:txBody>
      </p:sp>
      <p:sp>
        <p:nvSpPr>
          <p:cNvPr id="4" name="左箭头 3"/>
          <p:cNvSpPr/>
          <p:nvPr/>
        </p:nvSpPr>
        <p:spPr>
          <a:xfrm rot="10800000">
            <a:off x="5793105" y="3215640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32725" y="3134995"/>
            <a:ext cx="309435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Thinking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：第一个句子和第二个句子相差也很大？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SimHash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算法工具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4380" y="993140"/>
            <a:ext cx="5922010" cy="59067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data = [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'这个 程序 代码 太乱 那个 代码 规范',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'这个 程序 代码 不 规范 那个 更 规范',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'我 是 佩奇 这 是 我的 弟弟 乔治'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]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vec = TfidfVectorizer()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D = vec.fit_transform(data)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voc = dict((i, w) for w, i in vec.vocabulary_.items())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生成Simhash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sh_list = []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for i in range(D.shape[0]):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Di = D.getrow(i)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# features表示 (token, weight)元祖形式的列表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features = zip([voc[j] for j in Di.indices], Di.data)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sh_list.append(Simhash(features))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print(sh_list[0].distance(sh_list[1]))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print(sh_list[0].distance(sh_list[2]))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print(sh_list[1].distance(sh_list[2]))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18655" y="2968625"/>
            <a:ext cx="254000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16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32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38</a:t>
            </a:r>
          </a:p>
        </p:txBody>
      </p:sp>
      <p:sp>
        <p:nvSpPr>
          <p:cNvPr id="4" name="左箭头 3"/>
          <p:cNvSpPr/>
          <p:nvPr/>
        </p:nvSpPr>
        <p:spPr>
          <a:xfrm rot="10800000">
            <a:off x="5793105" y="3215640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8965" y="1148715"/>
            <a:ext cx="3559175" cy="160274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18095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文档之间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Haming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距离的计算：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Step1, 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基于传统的IR方法，将文章转换为一组加权的特征值构成的向量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Step2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通过SimHash算法得到每篇文档的指纹（fingerprint）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Step3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计算不同文档之间的Haming距离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18095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近似最近邻查找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ANN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的使用：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场景：对微博全量用户进行关注相似度计算，计算得到每个用户关注相似度最高的TOP-N个用户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方案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：用协同过滤，先定义相似性度量（cos，Pearson，Jaccard），然后通过两两计算相似度，得到相似度矩阵，从而进行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op-n筛选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时间复杂度为O(n^2)，即对每个用户，都和其他用户进行了比较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方法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：对于亿级的用户量，计算相似度非常耗时，即O(n^2)的时间复杂度很大。可以采用近似算法，通过牺牲一些精度来提高计算效率，比如MinHashLSH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pproximate 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Top-N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，是在空间时间有限的条件下对最近邻的一种近似求解，适用于对海量数据进行相似性查找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18095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LSH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是一种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ANN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，在海量数据中找到一个高维度点相似的点集合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K-S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hingl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es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K-Gram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对文档的转换，也就是对文档进行切割</a:t>
            </a:r>
            <a:endParaRPr 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MinHash降维，LSH减少查找范围</a:t>
            </a:r>
            <a:endParaRPr 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MinHash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是一种降维技术，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将一个大的集合中的元素转换为短小的签名，同时保持了这些集合中的元素的相似性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inHash适用于集合表示，或者0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1数据类型（one-hot词向量）的降维与近邻查找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MinHashLSH 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关注的是签名对可能的相似性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采用分桶的方式，将相似的集合至少在一个区间内冲撞，将冲撞的集合作为候选对象进行比较，从而找出相似的对象，时间复杂度由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SimHash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算法高效，适用于长文本，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Google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imHash运用到了网页的去重中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-2147482616"/>
          <p:cNvGraphicFramePr>
            <a:graphicFrameLocks noChangeAspect="1"/>
          </p:cNvGraphicFramePr>
          <p:nvPr/>
        </p:nvGraphicFramePr>
        <p:xfrm>
          <a:off x="2202180" y="3787458"/>
          <a:ext cx="5506720" cy="414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r:id="rId5" imgW="2908300" imgH="215900" progId="Equation.KSEE3">
                  <p:embed/>
                </p:oleObj>
              </mc:Choice>
              <mc:Fallback>
                <p:oleObj r:id="rId5" imgW="29083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02180" y="3787458"/>
                        <a:ext cx="5506720" cy="4146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8464868" y="5244466"/>
          <a:ext cx="1707515" cy="439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r:id="rId7" imgW="901700" imgH="228600" progId="Equation.KSEE3">
                  <p:embed/>
                </p:oleObj>
              </mc:Choice>
              <mc:Fallback>
                <p:oleObj r:id="rId7" imgW="9017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64868" y="5244466"/>
                        <a:ext cx="1707515" cy="439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什么是近似最近邻查找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61340" y="1397000"/>
            <a:ext cx="5653405" cy="4712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NN</a:t>
            </a:r>
            <a:r>
              <a:rPr lang="zh-CN" altLang="en-US" sz="1800" dirty="0">
                <a:ea typeface="宋体" panose="02010600030101010101" pitchFamily="2" charset="-122"/>
              </a:rPr>
              <a:t>与</a:t>
            </a:r>
            <a:r>
              <a:rPr lang="en-US" altLang="zh-CN" sz="1800" dirty="0">
                <a:ea typeface="宋体" panose="02010600030101010101" pitchFamily="2" charset="-122"/>
              </a:rPr>
              <a:t>ANN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NN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，</a:t>
            </a:r>
            <a:r>
              <a:rPr sz="1800" dirty="0">
                <a:ea typeface="宋体" panose="02010600030101010101" pitchFamily="2" charset="-122"/>
                <a:sym typeface="+mn-ea"/>
              </a:rPr>
              <a:t>Nearest Neighbor Search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，最近邻查找问题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KNN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K-Nearest Neighbor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k最近邻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查找离目标数据最近的前k个数据项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ANN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Approximate Nearest Neighbor，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近似最近邻检索，在牺牲可接受范围内的精度的情况下提高检索效率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最近邻检索是线性复杂度的，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当处理大规模数据时可以采用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ANN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方法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局部敏感哈希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是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ANN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的一种</a:t>
            </a:r>
          </a:p>
          <a:p>
            <a:pPr>
              <a:lnSpc>
                <a:spcPct val="150000"/>
              </a:lnSpc>
            </a:pP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6633845" y="1771015"/>
          <a:ext cx="3672840" cy="335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5" imgW="6981825" imgH="5514975" progId="Paint.Picture">
                  <p:embed/>
                </p:oleObj>
              </mc:Choice>
              <mc:Fallback>
                <p:oleObj r:id="rId5" imgW="6981825" imgH="551497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33845" y="1771015"/>
                        <a:ext cx="3672840" cy="335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sz="4800" dirty="0"/>
              <a:t>2/</a:t>
            </a:r>
            <a:r>
              <a:rPr lang="en-US" altLang="zh-CN" sz="4800" dirty="0"/>
              <a:t>2</a:t>
            </a:r>
            <a:r>
              <a:rPr lang="zh-CN" altLang="en-US" sz="4800" dirty="0"/>
              <a:t>  </a:t>
            </a:r>
            <a:r>
              <a:rPr lang="en-US" altLang="zh-CN" sz="480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zh-CN" sz="4800">
                <a:ea typeface="宋体" panose="02010600030101010101" pitchFamily="2" charset="-122"/>
                <a:sym typeface="+mn-ea"/>
              </a:rPr>
              <a:t>推荐系统</a:t>
            </a:r>
            <a:endParaRPr lang="zh-CN" altLang="zh-CN" sz="4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385570"/>
            <a:ext cx="54895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推荐系统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Deep Neural Networks for YouTube Recommendations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, 2016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https://dl.acm.org/citation.cfm?doid=2959100.2959190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推荐系统分为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召回（</a:t>
            </a:r>
            <a:r>
              <a:rPr sz="1600" dirty="0">
                <a:ea typeface="宋体" panose="02010600030101010101" pitchFamily="2" charset="-122"/>
                <a:sym typeface="+mn-ea"/>
              </a:rPr>
              <a:t>候选集生成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）</a:t>
            </a:r>
            <a:r>
              <a:rPr sz="1600" dirty="0">
                <a:ea typeface="宋体" panose="02010600030101010101" pitchFamily="2" charset="-122"/>
                <a:sym typeface="+mn-ea"/>
              </a:rPr>
              <a:t>和排序两个阶段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召回阶段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</a:t>
            </a:r>
            <a:r>
              <a:rPr sz="1600" dirty="0">
                <a:ea typeface="宋体" panose="02010600030101010101" pitchFamily="2" charset="-122"/>
                <a:sym typeface="+mn-ea"/>
              </a:rPr>
              <a:t>基于用户画像及场景数据从海量的视频库（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百</a:t>
            </a:r>
            <a:r>
              <a:rPr sz="1600" dirty="0">
                <a:ea typeface="宋体" panose="02010600030101010101" pitchFamily="2" charset="-122"/>
                <a:sym typeface="+mn-ea"/>
              </a:rPr>
              <a:t>万级别）中将相关度最高的资源检索出来，作为候选集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召回</a:t>
            </a:r>
            <a:r>
              <a:rPr sz="1600" dirty="0">
                <a:ea typeface="宋体" panose="02010600030101010101" pitchFamily="2" charset="-122"/>
                <a:sym typeface="+mn-ea"/>
              </a:rPr>
              <a:t>阶段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可以</a:t>
            </a:r>
            <a:r>
              <a:rPr sz="1600" dirty="0">
                <a:ea typeface="宋体" panose="02010600030101010101" pitchFamily="2" charset="-122"/>
                <a:sym typeface="+mn-ea"/>
              </a:rPr>
              <a:t>通过“粗糙”的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方式</a:t>
            </a:r>
            <a:r>
              <a:rPr sz="1600" dirty="0">
                <a:ea typeface="宋体" panose="02010600030101010101" pitchFamily="2" charset="-122"/>
                <a:sym typeface="+mn-ea"/>
              </a:rPr>
              <a:t>召回候选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item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排序阶段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</a:t>
            </a:r>
            <a:r>
              <a:rPr sz="1600" dirty="0">
                <a:ea typeface="宋体" panose="02010600030101010101" pitchFamily="2" charset="-122"/>
                <a:sym typeface="+mn-ea"/>
              </a:rPr>
              <a:t>基于更加精细的特征对候选集（百级别）进行排序，最终呈现给用户的是很少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的</a:t>
            </a:r>
            <a:r>
              <a:rPr sz="1600" dirty="0">
                <a:ea typeface="宋体" panose="02010600030101010101" pitchFamily="2" charset="-122"/>
                <a:sym typeface="+mn-ea"/>
              </a:rPr>
              <a:t>一部分数据。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Ranking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阶段，</a:t>
            </a:r>
            <a:r>
              <a:rPr sz="1600" dirty="0">
                <a:ea typeface="宋体" panose="02010600030101010101" pitchFamily="2" charset="-122"/>
                <a:sym typeface="+mn-ea"/>
              </a:rPr>
              <a:t>采用更精细的特征计算user-item之间的排序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score</a:t>
            </a:r>
            <a:r>
              <a:rPr sz="1600" dirty="0">
                <a:ea typeface="宋体" panose="02010600030101010101" pitchFamily="2" charset="-122"/>
                <a:sym typeface="+mn-ea"/>
              </a:rPr>
              <a:t>，作为最终输出推荐结果的依据</a:t>
            </a: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75" y="1760855"/>
            <a:ext cx="5970905" cy="38201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22414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推荐系统中使用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DNN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越来越多的</a:t>
            </a:r>
            <a:r>
              <a:rPr sz="1600" dirty="0">
                <a:ea typeface="宋体" panose="02010600030101010101" pitchFamily="2" charset="-122"/>
                <a:sym typeface="+mn-ea"/>
              </a:rPr>
              <a:t>机器学习问题solution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</a:t>
            </a:r>
            <a:r>
              <a:rPr sz="1600" dirty="0">
                <a:ea typeface="宋体" panose="02010600030101010101" pitchFamily="2" charset="-122"/>
                <a:sym typeface="+mn-ea"/>
              </a:rPr>
              <a:t>转移到Deep learning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上来解决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采用经典的两阶段法：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召回阶段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=&gt; </a:t>
            </a:r>
            <a:r>
              <a:rPr sz="1600" dirty="0">
                <a:ea typeface="宋体" panose="02010600030101010101" pitchFamily="2" charset="-122"/>
                <a:sym typeface="+mn-ea"/>
              </a:rPr>
              <a:t>deep candidate generation model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排序阶段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=&gt; </a:t>
            </a:r>
            <a:r>
              <a:rPr sz="1600" dirty="0">
                <a:ea typeface="宋体" panose="02010600030101010101" pitchFamily="2" charset="-122"/>
                <a:sym typeface="+mn-ea"/>
              </a:rPr>
              <a:t>deep ranking model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系统实际部署在基于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T</a:t>
            </a:r>
            <a:r>
              <a:rPr sz="1600" dirty="0">
                <a:ea typeface="宋体" panose="02010600030101010101" pitchFamily="2" charset="-122"/>
                <a:sym typeface="+mn-ea"/>
              </a:rPr>
              <a:t>ensorflow的Google Brain上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</a:t>
            </a:r>
            <a:r>
              <a:rPr sz="1600" dirty="0">
                <a:ea typeface="宋体" panose="02010600030101010101" pitchFamily="2" charset="-122"/>
                <a:sym typeface="+mn-ea"/>
              </a:rPr>
              <a:t>模型有接近10亿级参数，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训练样本</a:t>
            </a:r>
            <a:r>
              <a:rPr sz="1600" dirty="0">
                <a:ea typeface="宋体" panose="02010600030101010101" pitchFamily="2" charset="-122"/>
                <a:sym typeface="+mn-ea"/>
              </a:rPr>
              <a:t>千亿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级别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740" y="1277620"/>
            <a:ext cx="3453130" cy="28098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05" y="4260850"/>
            <a:ext cx="4048760" cy="24949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22414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召回阶段的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DNN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模型：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把推荐问题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看</a:t>
            </a:r>
            <a:r>
              <a:rPr sz="1600" dirty="0">
                <a:ea typeface="宋体" panose="02010600030101010101" pitchFamily="2" charset="-122"/>
                <a:sym typeface="+mn-ea"/>
              </a:rPr>
              <a:t>成一个“超大规模多分类”问题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即在时刻t，为用户U（上下文信息C）在视频库V中精准的预测出视频i的类别（每个具体的视频视为一个类别，i即为一个类别）：</a:t>
            </a: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DNN的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任务</a:t>
            </a:r>
            <a:r>
              <a:rPr sz="1600" dirty="0">
                <a:ea typeface="宋体" panose="02010600030101010101" pitchFamily="2" charset="-122"/>
                <a:sym typeface="+mn-ea"/>
              </a:rPr>
              <a:t>就是在用户信息，上下文信息为输入条件的情况下，学习用户的embedding向量u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，通过一个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softmax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分类器，</a:t>
            </a:r>
            <a:r>
              <a:rPr sz="1600" dirty="0">
                <a:ea typeface="宋体" panose="02010600030101010101" pitchFamily="2" charset="-122"/>
                <a:sym typeface="+mn-ea"/>
              </a:rPr>
              <a:t>u能够有效的从视频语料库中识别视频的类别（也就是推荐的结果）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870" y="1966595"/>
            <a:ext cx="4619625" cy="1743075"/>
          </a:xfrm>
          <a:prstGeom prst="rect">
            <a:avLst/>
          </a:prstGeom>
        </p:spPr>
      </p:pic>
      <p:graphicFrame>
        <p:nvGraphicFramePr>
          <p:cNvPr id="6" name="对象 -2147482616"/>
          <p:cNvGraphicFramePr>
            <a:graphicFrameLocks noChangeAspect="1"/>
          </p:cNvGraphicFramePr>
          <p:nvPr/>
        </p:nvGraphicFramePr>
        <p:xfrm>
          <a:off x="1770698" y="3758566"/>
          <a:ext cx="2861945" cy="1146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r:id="rId6" imgW="1511300" imgH="596900" progId="Equation.KSEE3">
                  <p:embed/>
                </p:oleObj>
              </mc:Choice>
              <mc:Fallback>
                <p:oleObj r:id="rId6" imgW="1511300" imgH="596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70698" y="3758566"/>
                        <a:ext cx="2861945" cy="1146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左箭头 7"/>
          <p:cNvSpPr/>
          <p:nvPr/>
        </p:nvSpPr>
        <p:spPr>
          <a:xfrm rot="10800000">
            <a:off x="5085080" y="4268470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Content Placeholder 2"/>
          <p:cNvSpPr txBox="1">
            <a:spLocks noGrp="1"/>
          </p:cNvSpPr>
          <p:nvPr/>
        </p:nvSpPr>
        <p:spPr>
          <a:xfrm>
            <a:off x="6229350" y="4020820"/>
            <a:ext cx="5224145" cy="10502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U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为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&lt;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用户，上下文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&gt;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的高维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embedding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向量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vj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每个候选视频的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embedding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向量</a:t>
            </a: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29350" y="5071110"/>
            <a:ext cx="514477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由于数据稀疏性问题，训练数据的正负样本选取采用用户隐式反馈数据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，即</a:t>
            </a:r>
            <a:r>
              <a:rPr sz="1600" dirty="0">
                <a:ea typeface="宋体" panose="02010600030101010101" pitchFamily="2" charset="-122"/>
                <a:sym typeface="+mn-ea"/>
              </a:rPr>
              <a:t>完成了观看的事件作为样本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比如</a:t>
            </a:r>
            <a:r>
              <a:rPr sz="1600" dirty="0">
                <a:ea typeface="宋体" panose="02010600030101010101" pitchFamily="2" charset="-122"/>
                <a:sym typeface="+mn-ea"/>
              </a:rPr>
              <a:t>训练数据为(u1,c1,5)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=&gt; </a:t>
            </a:r>
            <a:r>
              <a:rPr sz="1600" dirty="0">
                <a:ea typeface="宋体" panose="02010600030101010101" pitchFamily="2" charset="-122"/>
                <a:sym typeface="+mn-ea"/>
              </a:rPr>
              <a:t>用户u1在上下文c1的情况下观看了类别为5的视频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22414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召回阶段的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DNN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模型：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使用DNN的一个关键优点是，DNN的输入可以方便的处理离散和连续变量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输入是用户浏览历史、搜索历史、人口统计学信息和其余上下文信息concat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生成</a:t>
            </a:r>
            <a:r>
              <a:rPr sz="1600" dirty="0">
                <a:ea typeface="宋体" panose="02010600030101010101" pitchFamily="2" charset="-122"/>
                <a:sym typeface="+mn-ea"/>
              </a:rPr>
              <a:t>的输入向量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模型架构中间是</a:t>
            </a:r>
            <a:r>
              <a:rPr sz="1600" dirty="0">
                <a:ea typeface="宋体" panose="02010600030101010101" pitchFamily="2" charset="-122"/>
                <a:sym typeface="+mn-ea"/>
              </a:rPr>
              <a:t>三个隐层的DNN结构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输出分线上和离线训练两个部分。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将用户观看历史和搜索历史通过embedding的方式映射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成为</a:t>
            </a:r>
            <a:r>
              <a:rPr sz="1600" dirty="0">
                <a:ea typeface="宋体" panose="02010600030101010101" pitchFamily="2" charset="-122"/>
                <a:sym typeface="+mn-ea"/>
              </a:rPr>
              <a:t>一个稠密的向量，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同时</a:t>
            </a:r>
            <a:r>
              <a:rPr sz="1600" dirty="0">
                <a:ea typeface="宋体" panose="02010600030101010101" pitchFamily="2" charset="-122"/>
                <a:sym typeface="+mn-ea"/>
              </a:rPr>
              <a:t>用户场景信息以及用户画像信息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（</a:t>
            </a:r>
            <a:r>
              <a:rPr sz="1600" dirty="0">
                <a:ea typeface="宋体" panose="02010600030101010101" pitchFamily="2" charset="-122"/>
                <a:sym typeface="+mn-ea"/>
              </a:rPr>
              <a:t>比如年龄，性别等离散特征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）</a:t>
            </a:r>
            <a:r>
              <a:rPr sz="1600" dirty="0">
                <a:ea typeface="宋体" panose="02010600030101010101" pitchFamily="2" charset="-122"/>
                <a:sym typeface="+mn-ea"/>
              </a:rPr>
              <a:t>也被归一化到[0,1]作为DNN的输入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1563370"/>
            <a:ext cx="5303520" cy="4314190"/>
          </a:xfrm>
          <a:prstGeom prst="rect">
            <a:avLst/>
          </a:prstGeom>
        </p:spPr>
      </p:pic>
      <p:sp>
        <p:nvSpPr>
          <p:cNvPr id="8" name="左箭头 7"/>
          <p:cNvSpPr/>
          <p:nvPr/>
        </p:nvSpPr>
        <p:spPr>
          <a:xfrm rot="9480000">
            <a:off x="8123555" y="1368425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8601710" y="1092835"/>
            <a:ext cx="1861820" cy="4610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ANN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，采用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80200" y="5888355"/>
            <a:ext cx="5203825" cy="1167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Training </a:t>
            </a: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阶段输出层为softmax层，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  <a:sym typeface="Calibri" panose="020F0502020204030204"/>
              </a:rPr>
              <a:t>Serving </a:t>
            </a:r>
            <a:r>
              <a:rPr lang="zh-CN" altLang="en-US" sz="1400">
                <a:ea typeface="宋体" panose="02010600030101010101" pitchFamily="2" charset="-122"/>
                <a:sym typeface="Calibri" panose="020F0502020204030204"/>
              </a:rPr>
              <a:t>阶段直接用user Embedding和</a:t>
            </a:r>
            <a:r>
              <a:rPr lang="en-US" altLang="zh-CN" sz="1400">
                <a:ea typeface="宋体" panose="02010600030101010101" pitchFamily="2" charset="-122"/>
                <a:sym typeface="Calibri" panose="020F0502020204030204"/>
              </a:rPr>
              <a:t>video </a:t>
            </a:r>
            <a:r>
              <a:rPr lang="zh-CN" altLang="en-US" sz="1400">
                <a:ea typeface="宋体" panose="02010600030101010101" pitchFamily="2" charset="-122"/>
                <a:sym typeface="Calibri" panose="020F0502020204030204"/>
              </a:rPr>
              <a:t>Embedding计算dot-product表示分数，取topk作为候选结果。</a:t>
            </a: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最重要问题是在性能。因此使用类似局部敏感哈希</a:t>
            </a: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LSH</a:t>
            </a: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（近似最近邻方法）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22414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主要特征的处理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embedded video watches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=&gt; watch vector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</a:t>
            </a:r>
            <a:r>
              <a:rPr sz="1600" dirty="0">
                <a:ea typeface="宋体" panose="02010600030101010101" pitchFamily="2" charset="-122"/>
                <a:sym typeface="+mn-ea"/>
              </a:rPr>
              <a:t>用户的历史观看是一个稀疏的，变长的视频id序列，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采用</a:t>
            </a:r>
            <a:r>
              <a:rPr sz="1600" dirty="0">
                <a:ea typeface="宋体" panose="02010600030101010101" pitchFamily="2" charset="-122"/>
                <a:sym typeface="+mn-ea"/>
              </a:rPr>
              <a:t>类似于word2vec的做法，每个视频都会被embedding到固定维度的向量中。最终通过加权平均（可根据重要性和时间进行加权）得到固定维度的watch vector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embedded search tokens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=&gt; </a:t>
            </a:r>
            <a:r>
              <a:rPr sz="1600" dirty="0">
                <a:ea typeface="宋体" panose="02010600030101010101" pitchFamily="2" charset="-122"/>
                <a:sym typeface="+mn-ea"/>
              </a:rPr>
              <a:t>Search vector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watch vector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生成方式</a:t>
            </a:r>
            <a:r>
              <a:rPr sz="1600" dirty="0">
                <a:ea typeface="宋体" panose="02010600030101010101" pitchFamily="2" charset="-122"/>
                <a:sym typeface="+mn-ea"/>
              </a:rPr>
              <a:t>类似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用户画像特征：如地理位置，设备，性别，年龄，登录状态等连续或离散特征都被归一化为[0,1]， 和watch vector以及search vector做拼接（concatenate）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1563370"/>
            <a:ext cx="5303520" cy="4314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80200" y="5974080"/>
            <a:ext cx="520382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把历史搜索的query分词后的token的embedding向量进行加权平均，可以反映用户的整体的搜索历史情况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694055" y="1385570"/>
            <a:ext cx="546925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推荐系统中的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example age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（样本年龄）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用户更倾向于推荐尽管相关度不高但是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新鲜</a:t>
            </a:r>
            <a:r>
              <a:rPr sz="1600" dirty="0">
                <a:ea typeface="宋体" panose="02010600030101010101" pitchFamily="2" charset="-122"/>
                <a:sym typeface="+mn-ea"/>
              </a:rPr>
              <a:t>fresh的视频。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Example age</a:t>
            </a:r>
            <a:r>
              <a:rPr sz="1600" dirty="0">
                <a:ea typeface="宋体" panose="02010600030101010101" pitchFamily="2" charset="-122"/>
                <a:sym typeface="+mn-ea"/>
              </a:rPr>
              <a:t>特征表示视频被上传之后的时间。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每一秒中，YouTube都有大量视频被上传，推荐这些最新视频对于YouTube来说是极其重要的。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推荐系统往往是利用用户过去的行为来预测未来，那么对于历史行为，推荐系统通常是能够学习到一种隐式的基准的。但是对于视频的流行度分布，往往是高度不稳定的。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将example age作为一个特征拼接到DNN的输入向量。训练时，时间窗口越靠后，该值越接近于0或者为一个小负数。加入了example age特征后，模型效果和观测到的实际数据更加逼近</a:t>
            </a: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710" y="1671320"/>
            <a:ext cx="5655310" cy="41548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22414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正负</a:t>
            </a:r>
            <a:r>
              <a:rPr sz="1600" dirty="0">
                <a:ea typeface="宋体" panose="02010600030101010101" pitchFamily="2" charset="-122"/>
                <a:sym typeface="+mn-ea"/>
              </a:rPr>
              <a:t>样本和上下文选择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在有监督学习问题中，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label</a:t>
            </a:r>
            <a:r>
              <a:rPr sz="1600" dirty="0">
                <a:ea typeface="宋体" panose="02010600030101010101" pitchFamily="2" charset="-122"/>
                <a:sym typeface="+mn-ea"/>
              </a:rPr>
              <a:t>选择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非常关键</a:t>
            </a:r>
            <a:r>
              <a:rPr sz="1600" dirty="0">
                <a:ea typeface="宋体" panose="02010600030101010101" pitchFamily="2" charset="-122"/>
                <a:sym typeface="+mn-ea"/>
              </a:rPr>
              <a:t>，因为label决定了你做什么，决定了你的上限，而feature和model都是在逼近label</a:t>
            </a:r>
          </a:p>
          <a:p>
            <a:pPr>
              <a:lnSpc>
                <a:spcPct val="150000"/>
              </a:lnSpc>
            </a:pPr>
            <a:r>
              <a:rPr lang="zh-CN" sz="1600" b="1" dirty="0">
                <a:ea typeface="宋体" panose="02010600030101010101" pitchFamily="2" charset="-122"/>
                <a:sym typeface="+mn-ea"/>
              </a:rPr>
              <a:t>使用更广泛的数据源，</a:t>
            </a:r>
            <a:r>
              <a:rPr sz="1600" dirty="0">
                <a:ea typeface="宋体" panose="02010600030101010101" pitchFamily="2" charset="-122"/>
                <a:sym typeface="+mn-ea"/>
              </a:rPr>
              <a:t>训练样本要用youtube上的所有视频观看记录，而不只是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系统</a:t>
            </a:r>
            <a:r>
              <a:rPr sz="1600" dirty="0">
                <a:ea typeface="宋体" panose="02010600030101010101" pitchFamily="2" charset="-122"/>
                <a:sym typeface="+mn-ea"/>
              </a:rPr>
              <a:t>推荐的视频观看记录。否则，面对新视频的时候很难推荐，并且推荐器会过度偏向exploitation</a:t>
            </a:r>
          </a:p>
          <a:p>
            <a:pPr>
              <a:lnSpc>
                <a:spcPct val="150000"/>
              </a:lnSpc>
            </a:pPr>
            <a:r>
              <a:rPr sz="1600" b="1" dirty="0">
                <a:ea typeface="宋体" panose="02010600030101010101" pitchFamily="2" charset="-122"/>
                <a:sym typeface="+mn-ea"/>
              </a:rPr>
              <a:t>为每个用户生产固定数量的训练样本，</a:t>
            </a:r>
            <a:r>
              <a:rPr sz="1600" dirty="0">
                <a:ea typeface="宋体" panose="02010600030101010101" pitchFamily="2" charset="-122"/>
                <a:sym typeface="+mn-ea"/>
              </a:rPr>
              <a:t>在损失函数中所有用户的权重一样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=&gt; </a:t>
            </a:r>
            <a:r>
              <a:rPr sz="1600" dirty="0">
                <a:ea typeface="宋体" panose="02010600030101010101" pitchFamily="2" charset="-122"/>
                <a:sym typeface="+mn-ea"/>
              </a:rPr>
              <a:t>防止一部分非常活跃的用户主导损失函数值</a:t>
            </a: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1563370"/>
            <a:ext cx="5303520" cy="43141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694055" y="1252220"/>
            <a:ext cx="646112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样本和上下文选择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中的</a:t>
            </a:r>
            <a:r>
              <a:rPr sz="1600" b="1" dirty="0">
                <a:ea typeface="宋体" panose="02010600030101010101" pitchFamily="2" charset="-122"/>
                <a:sym typeface="+mn-ea"/>
              </a:rPr>
              <a:t>不对称的共同浏览问题</a:t>
            </a:r>
            <a:r>
              <a:rPr sz="1600" dirty="0">
                <a:ea typeface="宋体" panose="02010600030101010101" pitchFamily="2" charset="-122"/>
                <a:sym typeface="+mn-ea"/>
              </a:rPr>
              <a:t>（asymmetric co-watch）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用户在浏览视频时候，往往都是序列式的，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通常会先</a:t>
            </a:r>
            <a:r>
              <a:rPr sz="1600" dirty="0">
                <a:ea typeface="宋体" panose="02010600030101010101" pitchFamily="2" charset="-122"/>
                <a:sym typeface="+mn-ea"/>
              </a:rPr>
              <a:t>看一些比较流行的，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然后才是观看一些小众的</a:t>
            </a:r>
            <a:r>
              <a:rPr sz="1600" dirty="0">
                <a:ea typeface="宋体" panose="02010600030101010101" pitchFamily="2" charset="-122"/>
                <a:sym typeface="+mn-ea"/>
              </a:rPr>
              <a:t>视频。剧集系列通常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也</a:t>
            </a:r>
            <a:r>
              <a:rPr sz="1600" dirty="0">
                <a:ea typeface="宋体" panose="02010600030101010101" pitchFamily="2" charset="-122"/>
                <a:sym typeface="+mn-ea"/>
              </a:rPr>
              <a:t>是顺序地观看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图(a)是held-out方式，利用上下文信息预估中间的一个视频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图(b)是predicting next watch的方式，则是利用上文信息，预估下一次浏览的视频。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发现预测用户的下一个观看视频的效果要好得多，而不是预测随机推出的视频。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论文</a:t>
            </a:r>
            <a:r>
              <a:rPr sz="1600" dirty="0">
                <a:ea typeface="宋体" panose="02010600030101010101" pitchFamily="2" charset="-122"/>
                <a:sym typeface="+mn-ea"/>
              </a:rPr>
              <a:t>发现图(b)的方式在线上A/B test中表现更佳。而实际上，传统的协同过滤类的算法，都是隐含的采用图(a)的held-out方式，忽略了不对称的浏览模式。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方法：</a:t>
            </a:r>
            <a:r>
              <a:rPr sz="1600" dirty="0">
                <a:ea typeface="宋体" panose="02010600030101010101" pitchFamily="2" charset="-122"/>
                <a:sym typeface="+mn-ea"/>
              </a:rPr>
              <a:t>从用户的历史视频观看记录中随机拿出来一个作为正样本，然后只用这个视频之前的历史观看记录作为输入（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图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</a:t>
            </a:r>
            <a:r>
              <a:rPr sz="1600" dirty="0">
                <a:ea typeface="宋体" panose="02010600030101010101" pitchFamily="2" charset="-122"/>
                <a:sym typeface="+mn-ea"/>
              </a:rPr>
              <a:t>）。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95" y="1591310"/>
            <a:ext cx="4041140" cy="24453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420" y="4229100"/>
            <a:ext cx="3869690" cy="23037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48044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负采样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Negative Sampling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数据处理过程有时候比算法更重要（算法使用可能半天能搞定，但是数据处理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样本处理需要半个月）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采用负采样，也就是随机从全量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item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中抽取用户没有点击过的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item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作为label=0的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item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后，效果明显提升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在当次展现的情况下，虽然用户只点击了click的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item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，其他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item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没有点击，但是很多用户在后续浏览的时候未click的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item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也在其他非列表页的地方进行click，如果将该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item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标记为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label=0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，可能是误标记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290" y="1513840"/>
            <a:ext cx="5273675" cy="518350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975600" y="3794760"/>
            <a:ext cx="1294130" cy="4400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label=0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617835" y="3794760"/>
            <a:ext cx="76771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label=0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7975600" y="6257290"/>
            <a:ext cx="1294130" cy="4400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label=0</a:t>
            </a:r>
          </a:p>
        </p:txBody>
      </p:sp>
      <p:sp>
        <p:nvSpPr>
          <p:cNvPr id="7" name="Content Placeholder 2"/>
          <p:cNvSpPr txBox="1">
            <a:spLocks noGrp="1"/>
          </p:cNvSpPr>
          <p:nvPr/>
        </p:nvSpPr>
        <p:spPr>
          <a:xfrm>
            <a:off x="10442575" y="6257290"/>
            <a:ext cx="1294130" cy="4400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label=1</a:t>
            </a:r>
          </a:p>
        </p:txBody>
      </p:sp>
      <p:sp>
        <p:nvSpPr>
          <p:cNvPr id="8" name="左箭头 7"/>
          <p:cNvSpPr/>
          <p:nvPr/>
        </p:nvSpPr>
        <p:spPr>
          <a:xfrm>
            <a:off x="5892165" y="5877560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什么是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Hash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474980" y="1442720"/>
            <a:ext cx="6428740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主要的索引技术：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基于树的索引技术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（二叉树，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B-Tree,B+Tree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基于哈希的索引技术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基于词的倒排索引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海量数据的检索方式，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Hash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是重要的索引技术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225" y="1741170"/>
            <a:ext cx="4295775" cy="26479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09397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负采样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Negative Sampling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论文中提到，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推荐列表展示的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item</a:t>
            </a:r>
            <a:r>
              <a:rPr sz="1600" dirty="0">
                <a:ea typeface="宋体" panose="02010600030101010101" pitchFamily="2" charset="-122"/>
                <a:sym typeface="+mn-ea"/>
              </a:rPr>
              <a:t>极有可能为热门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item</a:t>
            </a:r>
            <a:r>
              <a:rPr sz="1600" dirty="0">
                <a:ea typeface="宋体" panose="02010600030101010101" pitchFamily="2" charset="-122"/>
                <a:sym typeface="+mn-ea"/>
              </a:rPr>
              <a:t>，虽然该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item</a:t>
            </a:r>
            <a:r>
              <a:rPr sz="1600" dirty="0">
                <a:ea typeface="宋体" panose="02010600030101010101" pitchFamily="2" charset="-122"/>
                <a:sym typeface="+mn-ea"/>
              </a:rPr>
              <a:t>该用户未点击，但是我们不能降低热门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item</a:t>
            </a:r>
            <a:r>
              <a:rPr sz="1600" dirty="0">
                <a:ea typeface="宋体" panose="02010600030101010101" pitchFamily="2" charset="-122"/>
                <a:sym typeface="+mn-ea"/>
              </a:rPr>
              <a:t>的权重（通过label=0的方式），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实际</a:t>
            </a:r>
            <a:r>
              <a:rPr sz="1600" dirty="0">
                <a:ea typeface="宋体" panose="02010600030101010101" pitchFamily="2" charset="-122"/>
                <a:sym typeface="+mn-ea"/>
              </a:rPr>
              <a:t>数据也证明了这一点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推荐</a:t>
            </a:r>
            <a:r>
              <a:rPr sz="1600" dirty="0">
                <a:ea typeface="宋体" panose="02010600030101010101" pitchFamily="2" charset="-122"/>
                <a:sym typeface="+mn-ea"/>
              </a:rPr>
              <a:t>列表页中展示的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item</a:t>
            </a:r>
            <a:r>
              <a:rPr sz="1600" dirty="0">
                <a:ea typeface="宋体" panose="02010600030101010101" pitchFamily="2" charset="-122"/>
                <a:sym typeface="+mn-ea"/>
              </a:rPr>
              <a:t>是算法模型计算出来的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=&gt; </a:t>
            </a:r>
            <a:r>
              <a:rPr sz="1600" dirty="0">
                <a:ea typeface="宋体" panose="02010600030101010101" pitchFamily="2" charset="-122"/>
                <a:sym typeface="+mn-ea"/>
              </a:rPr>
              <a:t>用户最有可能会点击的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item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290" y="1513840"/>
            <a:ext cx="5273675" cy="518350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975600" y="3794760"/>
            <a:ext cx="1294130" cy="4400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label=0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617835" y="3794760"/>
            <a:ext cx="76771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label=0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7975600" y="6257290"/>
            <a:ext cx="1294130" cy="4400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label=0</a:t>
            </a:r>
          </a:p>
        </p:txBody>
      </p:sp>
      <p:sp>
        <p:nvSpPr>
          <p:cNvPr id="7" name="Content Placeholder 2"/>
          <p:cNvSpPr txBox="1">
            <a:spLocks noGrp="1"/>
          </p:cNvSpPr>
          <p:nvPr/>
        </p:nvSpPr>
        <p:spPr>
          <a:xfrm>
            <a:off x="10442575" y="6257290"/>
            <a:ext cx="1294130" cy="4400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label=1</a:t>
            </a:r>
          </a:p>
        </p:txBody>
      </p:sp>
      <p:sp>
        <p:nvSpPr>
          <p:cNvPr id="8" name="左箭头 7"/>
          <p:cNvSpPr/>
          <p:nvPr/>
        </p:nvSpPr>
        <p:spPr>
          <a:xfrm>
            <a:off x="5892165" y="5877560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25589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不同网络深度和特征的实验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所有的视频和search token都embedded到256维的向量中，开始input层直接全连接到256维的softmax层，依次增加网络深度</a:t>
            </a:r>
          </a:p>
          <a:p>
            <a:pPr>
              <a:lnSpc>
                <a:spcPct val="150000"/>
              </a:lnSpc>
            </a:pP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随着网络深度加大，预测准确率在提升，但增加第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4</a:t>
            </a:r>
            <a:r>
              <a:rPr sz="1600" dirty="0">
                <a:ea typeface="宋体" panose="02010600030101010101" pitchFamily="2" charset="-122"/>
                <a:sym typeface="+mn-ea"/>
              </a:rPr>
              <a:t>层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之后，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MAP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（Mean Average Precision）</a:t>
            </a:r>
            <a:r>
              <a:rPr sz="1600" dirty="0">
                <a:ea typeface="宋体" panose="02010600030101010101" pitchFamily="2" charset="-122"/>
                <a:sym typeface="+mn-ea"/>
              </a:rPr>
              <a:t>已经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变化</a:t>
            </a:r>
            <a:r>
              <a:rPr sz="1600" dirty="0">
                <a:ea typeface="宋体" panose="02010600030101010101" pitchFamily="2" charset="-122"/>
                <a:sym typeface="+mn-ea"/>
              </a:rPr>
              <a:t>不大了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增加了观看历史之外的特征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，对预测准确率提升很明显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30" y="3331210"/>
            <a:ext cx="5036185" cy="2117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700" y="1905000"/>
            <a:ext cx="5081270" cy="37388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48044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的</a:t>
            </a:r>
            <a:r>
              <a:rPr sz="1600" dirty="0">
                <a:ea typeface="宋体" panose="02010600030101010101" pitchFamily="2" charset="-122"/>
                <a:sym typeface="+mn-ea"/>
              </a:rPr>
              <a:t>排序阶段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用于</a:t>
            </a:r>
            <a:r>
              <a:rPr sz="1600" dirty="0">
                <a:ea typeface="宋体" panose="02010600030101010101" pitchFamily="2" charset="-122"/>
                <a:sym typeface="+mn-ea"/>
              </a:rPr>
              <a:t>精准的预估用户对视频的喜好程度。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针对数百个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item</a:t>
            </a:r>
            <a:r>
              <a:rPr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需要更多</a:t>
            </a:r>
            <a:r>
              <a:rPr sz="1600" dirty="0">
                <a:ea typeface="宋体" panose="02010600030101010101" pitchFamily="2" charset="-122"/>
                <a:sym typeface="+mn-ea"/>
              </a:rPr>
              <a:t>feature来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描述</a:t>
            </a:r>
            <a:r>
              <a:rPr sz="1600" dirty="0">
                <a:ea typeface="宋体" panose="02010600030101010101" pitchFamily="2" charset="-122"/>
                <a:sym typeface="+mn-ea"/>
              </a:rPr>
              <a:t>item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</a:t>
            </a:r>
            <a:r>
              <a:rPr sz="1600" dirty="0">
                <a:ea typeface="宋体" panose="02010600030101010101" pitchFamily="2" charset="-122"/>
                <a:sym typeface="+mn-ea"/>
              </a:rPr>
              <a:t>以及用户与视频（user-item）的关系。比如用户可能很喜欢某个视频，但如果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推荐结果采用的</a:t>
            </a:r>
            <a:r>
              <a:rPr sz="1600" dirty="0">
                <a:ea typeface="宋体" panose="02010600030101010101" pitchFamily="2" charset="-122"/>
                <a:sym typeface="+mn-ea"/>
              </a:rPr>
              <a:t>“缩略图”选择不当，用户也许不会点击，等等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Ranking阶段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可以将</a:t>
            </a:r>
            <a:r>
              <a:rPr sz="1600" dirty="0">
                <a:ea typeface="宋体" panose="02010600030101010101" pitchFamily="2" charset="-122"/>
                <a:sym typeface="+mn-ea"/>
              </a:rPr>
              <a:t>不同来源的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候选项</a:t>
            </a:r>
            <a:r>
              <a:rPr sz="1600" dirty="0">
                <a:ea typeface="宋体" panose="02010600030101010101" pitchFamily="2" charset="-122"/>
                <a:sym typeface="+mn-ea"/>
              </a:rPr>
              <a:t>进行有效的ensemble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（召回阶段的候选集来源很多，没办法</a:t>
            </a:r>
            <a:r>
              <a:rPr sz="1600" dirty="0">
                <a:ea typeface="宋体" panose="02010600030101010101" pitchFamily="2" charset="-122"/>
                <a:sym typeface="+mn-ea"/>
              </a:rPr>
              <a:t>直接比较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score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）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Ranking阶段的模型和召回阶段的基本相似，不同在于Training最后一层是Weighted LR，Serving时激励函数使用的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2605" y="1382395"/>
            <a:ext cx="6309995" cy="3888740"/>
          </a:xfrm>
          <a:prstGeom prst="rect">
            <a:avLst/>
          </a:prstGeom>
        </p:spPr>
      </p:pic>
      <p:graphicFrame>
        <p:nvGraphicFramePr>
          <p:cNvPr id="4" name="对象 -2147482616"/>
          <p:cNvGraphicFramePr>
            <a:graphicFrameLocks noChangeAspect="1"/>
          </p:cNvGraphicFramePr>
          <p:nvPr/>
        </p:nvGraphicFramePr>
        <p:xfrm>
          <a:off x="2383155" y="6132196"/>
          <a:ext cx="626110" cy="39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r:id="rId6" imgW="330200" imgH="203200" progId="Equation.KSEE3">
                  <p:embed/>
                </p:oleObj>
              </mc:Choice>
              <mc:Fallback>
                <p:oleObj r:id="rId6" imgW="3302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3155" y="6132196"/>
                        <a:ext cx="626110" cy="3911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左箭头 7"/>
          <p:cNvSpPr/>
          <p:nvPr/>
        </p:nvSpPr>
        <p:spPr>
          <a:xfrm rot="16200000">
            <a:off x="9067800" y="4915535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80710" y="5451475"/>
            <a:ext cx="6309995" cy="1382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相比召回阶段，引入了更多的</a:t>
            </a: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feature</a:t>
            </a:r>
            <a:r>
              <a:rPr kumimoji="0" lang="zh-CN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（当前要计算的video的embedding，用户观看过的最后N个视频embedding的average，用户语言的embedding和当前视频语言的embedding，自上次观看同channel视频的时间，该视频已经被曝光给该用户的次数）</a:t>
            </a: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10565" y="1349375"/>
            <a:ext cx="48044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排序阶段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的建模（对观看时间）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ym typeface="Calibri" panose="020F0502020204030204"/>
              </a:rPr>
              <a:t>CTR指标对于视频搜索具有一定的欺骗性，所以论文提出采用期望观看时间作为评估指标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ym typeface="Calibri" panose="020F0502020204030204"/>
              </a:rPr>
              <a:t>观看时长不是</a:t>
            </a:r>
            <a:r>
              <a:rPr lang="zh-CN" altLang="en-US" sz="1600" dirty="0"/>
              <a:t>只有0，1两种标签，所以</a:t>
            </a:r>
            <a:r>
              <a:rPr lang="en-US" altLang="zh-CN" sz="1600" dirty="0"/>
              <a:t>YouTube</a:t>
            </a:r>
            <a:r>
              <a:rPr lang="zh-CN" altLang="en-US" sz="1600" dirty="0"/>
              <a:t>采用了</a:t>
            </a:r>
            <a:r>
              <a:rPr lang="en-US" altLang="zh-CN" sz="1600" dirty="0"/>
              <a:t>W</a:t>
            </a:r>
            <a:r>
              <a:rPr lang="zh-CN" altLang="en-US" sz="1600" dirty="0"/>
              <a:t>eighted </a:t>
            </a:r>
            <a:r>
              <a:rPr lang="en-US" altLang="zh-CN" sz="1600" dirty="0"/>
              <a:t>L</a:t>
            </a:r>
            <a:r>
              <a:rPr lang="zh-CN" altLang="en-US" sz="1600" dirty="0"/>
              <a:t>ogistic </a:t>
            </a:r>
            <a:r>
              <a:rPr lang="en-US" altLang="zh-CN" sz="1600" dirty="0"/>
              <a:t>R</a:t>
            </a:r>
            <a:r>
              <a:rPr lang="zh-CN" altLang="en-US" sz="1600" dirty="0"/>
              <a:t>egression来模拟这个输出</a:t>
            </a:r>
          </a:p>
          <a:p>
            <a:pPr>
              <a:lnSpc>
                <a:spcPct val="150000"/>
              </a:lnSpc>
            </a:pPr>
            <a:r>
              <a:rPr sz="1600" dirty="0">
                <a:sym typeface="+mn-ea"/>
              </a:rPr>
              <a:t>划分样本空间时，正样本为点击，</a:t>
            </a:r>
            <a:r>
              <a:rPr lang="zh-CN" altLang="en-US" sz="1600" dirty="0"/>
              <a:t>输出值即阅读时长值；</a:t>
            </a:r>
            <a:r>
              <a:rPr sz="1600" dirty="0">
                <a:sym typeface="+mn-ea"/>
              </a:rPr>
              <a:t>负样本为无点击视频</a:t>
            </a:r>
            <a:r>
              <a:rPr lang="zh-CN" altLang="en-US" sz="1600" dirty="0">
                <a:sym typeface="+mn-ea"/>
              </a:rPr>
              <a:t>，</a:t>
            </a:r>
            <a:r>
              <a:rPr lang="zh-CN" altLang="en-US" sz="1600" dirty="0"/>
              <a:t>输出值则统一采用1，即采用单位权值，不进行加权</a:t>
            </a:r>
            <a:endParaRPr sz="16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/>
              <a:t>在正常的逻辑回归中，几率</a:t>
            </a:r>
            <a:r>
              <a:rPr lang="en-US" altLang="zh-CN" sz="1600" dirty="0"/>
              <a:t>odds</a:t>
            </a:r>
            <a:r>
              <a:rPr lang="zh-CN" altLang="en-US" sz="1600" dirty="0"/>
              <a:t>计算，表示样本为正例概率与负例概率的比例</a:t>
            </a:r>
          </a:p>
          <a:p>
            <a:pPr>
              <a:lnSpc>
                <a:spcPct val="150000"/>
              </a:lnSpc>
            </a:pPr>
            <a:r>
              <a:rPr lang="zh-CN" altLang="en-US" sz="1600" dirty="0"/>
              <a:t>引入观看时间时，LR学到的odds为</a:t>
            </a: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240" y="1610360"/>
            <a:ext cx="6309995" cy="3888740"/>
          </a:xfrm>
          <a:prstGeom prst="rect">
            <a:avLst/>
          </a:prstGeom>
        </p:spPr>
      </p:pic>
      <p:graphicFrame>
        <p:nvGraphicFramePr>
          <p:cNvPr id="4" name="对象 -2147482616"/>
          <p:cNvGraphicFramePr>
            <a:graphicFrameLocks noChangeAspect="1"/>
          </p:cNvGraphicFramePr>
          <p:nvPr/>
        </p:nvGraphicFramePr>
        <p:xfrm>
          <a:off x="4126865" y="5700395"/>
          <a:ext cx="672465" cy="702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r:id="rId6" imgW="419100" imgH="431800" progId="Equation.KSEE3">
                  <p:embed/>
                </p:oleObj>
              </mc:Choice>
              <mc:Fallback>
                <p:oleObj r:id="rId6" imgW="4191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26865" y="5700395"/>
                        <a:ext cx="672465" cy="7029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3549650" y="5150485"/>
          <a:ext cx="1898650" cy="648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r:id="rId8" imgW="1244600" imgH="419100" progId="Equation.KSEE3">
                  <p:embed/>
                </p:oleObj>
              </mc:Choice>
              <mc:Fallback>
                <p:oleObj r:id="rId8" imgW="1244600" imgH="419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49650" y="5150485"/>
                        <a:ext cx="1898650" cy="6489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947285" y="5982970"/>
            <a:ext cx="48907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dirty="0">
                <a:ea typeface="宋体" panose="02010600030101010101" pitchFamily="2" charset="-122"/>
                <a:sym typeface="+mn-ea"/>
              </a:rPr>
              <a:t>表示正例出现概率的和与负样本概率的和的比例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523240" y="1325880"/>
            <a:ext cx="523684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关于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odds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ym typeface="Calibri" panose="020F0502020204030204"/>
              </a:rPr>
              <a:t>odds</a:t>
            </a:r>
            <a:r>
              <a:rPr lang="zh-CN" altLang="zh-CN" sz="1600">
                <a:ea typeface="宋体" panose="02010600030101010101" pitchFamily="2" charset="-122"/>
                <a:sym typeface="Calibri" panose="020F0502020204030204"/>
              </a:rPr>
              <a:t>，代表胜率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>
                <a:sym typeface="Calibri" panose="020F0502020204030204"/>
              </a:rPr>
              <a:t>比如成功的概率p=0.8 ,那么失败的概率q = 1-0.8 = 0.2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>
                <a:sym typeface="Calibri" panose="020F0502020204030204"/>
              </a:rPr>
              <a:t>成功的胜率为：odds(success) = p/q = 0.8/0.2 =4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>
                <a:sym typeface="Calibri" panose="020F0502020204030204"/>
              </a:rPr>
              <a:t>失败的胜率为：odds(</a:t>
            </a:r>
            <a:r>
              <a:rPr lang="en-US" altLang="zh-CN" sz="1600">
                <a:sym typeface="Calibri" panose="020F0502020204030204"/>
              </a:rPr>
              <a:t>failure</a:t>
            </a:r>
            <a:r>
              <a:rPr lang="zh-CN" altLang="en-US" sz="1600">
                <a:sym typeface="Calibri" panose="020F0502020204030204"/>
              </a:rPr>
              <a:t>) = </a:t>
            </a:r>
            <a:r>
              <a:rPr lang="en-US" altLang="zh-CN" sz="1600">
                <a:sym typeface="Calibri" panose="020F0502020204030204"/>
              </a:rPr>
              <a:t>q</a:t>
            </a:r>
            <a:r>
              <a:rPr lang="zh-CN" altLang="en-US" sz="1600">
                <a:sym typeface="Calibri" panose="020F0502020204030204"/>
              </a:rPr>
              <a:t>/</a:t>
            </a:r>
            <a:r>
              <a:rPr lang="en-US" altLang="zh-CN" sz="1600">
                <a:sym typeface="Calibri" panose="020F0502020204030204"/>
              </a:rPr>
              <a:t>p</a:t>
            </a:r>
            <a:r>
              <a:rPr lang="zh-CN" altLang="en-US" sz="1600">
                <a:sym typeface="Calibri" panose="020F0502020204030204"/>
              </a:rPr>
              <a:t> = 0.</a:t>
            </a:r>
            <a:r>
              <a:rPr lang="en-US" altLang="zh-CN" sz="1600">
                <a:sym typeface="Calibri" panose="020F0502020204030204"/>
              </a:rPr>
              <a:t>2</a:t>
            </a:r>
            <a:r>
              <a:rPr lang="zh-CN" altLang="en-US" sz="1600">
                <a:sym typeface="Calibri" panose="020F0502020204030204"/>
              </a:rPr>
              <a:t>/0.</a:t>
            </a:r>
            <a:r>
              <a:rPr lang="en-US" altLang="zh-CN" sz="1600">
                <a:sym typeface="Calibri" panose="020F0502020204030204"/>
              </a:rPr>
              <a:t>8</a:t>
            </a:r>
            <a:r>
              <a:rPr lang="zh-CN" altLang="en-US" sz="1600">
                <a:sym typeface="Calibri" panose="020F0502020204030204"/>
              </a:rPr>
              <a:t> =</a:t>
            </a:r>
            <a:r>
              <a:rPr lang="en-US" altLang="zh-CN" sz="1600">
                <a:sym typeface="Calibri" panose="020F0502020204030204"/>
              </a:rPr>
              <a:t>0.25</a:t>
            </a:r>
          </a:p>
          <a:p>
            <a:pPr>
              <a:lnSpc>
                <a:spcPct val="150000"/>
              </a:lnSpc>
            </a:pPr>
            <a:r>
              <a:rPr lang="zh-CN" altLang="en-US" sz="1600">
                <a:sym typeface="Calibri" panose="020F0502020204030204"/>
              </a:rPr>
              <a:t>针对逻辑回归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>
                <a:sym typeface="Calibri" panose="020F0502020204030204"/>
              </a:rPr>
              <a:t>Logistic Regression也叫Logit Regression，逻辑回归的输入是一个线性组合（与线性回归一样），但输出是概率</a:t>
            </a: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即为logit函数的定义</a:t>
            </a:r>
          </a:p>
        </p:txBody>
      </p:sp>
      <p:graphicFrame>
        <p:nvGraphicFramePr>
          <p:cNvPr id="2" name="对象 -2147482616"/>
          <p:cNvGraphicFramePr>
            <a:graphicFrameLocks noChangeAspect="1"/>
          </p:cNvGraphicFramePr>
          <p:nvPr/>
        </p:nvGraphicFramePr>
        <p:xfrm>
          <a:off x="637858" y="5091430"/>
          <a:ext cx="3662045" cy="708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9" r:id="rId5" imgW="2400300" imgH="457200" progId="Equation.KSEE3">
                  <p:embed/>
                </p:oleObj>
              </mc:Choice>
              <mc:Fallback>
                <p:oleObj r:id="rId5" imgW="2400300" imgH="457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7858" y="5091430"/>
                        <a:ext cx="3662045" cy="7086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-2147482616"/>
          <p:cNvGraphicFramePr>
            <a:graphicFrameLocks noChangeAspect="1"/>
          </p:cNvGraphicFramePr>
          <p:nvPr/>
        </p:nvGraphicFramePr>
        <p:xfrm>
          <a:off x="2560321" y="5763578"/>
          <a:ext cx="1802130" cy="334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0" r:id="rId7" imgW="1181100" imgH="215900" progId="Equation.KSEE3">
                  <p:embed/>
                </p:oleObj>
              </mc:Choice>
              <mc:Fallback>
                <p:oleObj r:id="rId7" imgW="1181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0321" y="5763578"/>
                        <a:ext cx="1802130" cy="3346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0120" y="2094865"/>
            <a:ext cx="3238500" cy="233362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 noGrp="1"/>
          </p:cNvSpPr>
          <p:nvPr/>
        </p:nvSpPr>
        <p:spPr>
          <a:xfrm>
            <a:off x="5949950" y="1405255"/>
            <a:ext cx="570928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logit(p)的图像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，定义域是[0,1]，值域是R</a:t>
            </a: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转换成定义域为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R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，值阈为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[0,1]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，对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logit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求反函数，用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z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表示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</a:t>
            </a:r>
          </a:p>
        </p:txBody>
      </p:sp>
      <p:graphicFrame>
        <p:nvGraphicFramePr>
          <p:cNvPr id="13" name="对象 -2147482616"/>
          <p:cNvGraphicFramePr>
            <a:graphicFrameLocks noChangeAspect="1"/>
          </p:cNvGraphicFramePr>
          <p:nvPr/>
        </p:nvGraphicFramePr>
        <p:xfrm>
          <a:off x="6889116" y="4795838"/>
          <a:ext cx="1783080" cy="61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1" r:id="rId10" imgW="1168400" imgH="393700" progId="Equation.KSEE3">
                  <p:embed/>
                </p:oleObj>
              </mc:Choice>
              <mc:Fallback>
                <p:oleObj r:id="rId10" imgW="1168400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89116" y="4795838"/>
                        <a:ext cx="1783080" cy="6102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-2147482616"/>
          <p:cNvGraphicFramePr>
            <a:graphicFrameLocks noChangeAspect="1"/>
          </p:cNvGraphicFramePr>
          <p:nvPr/>
        </p:nvGraphicFramePr>
        <p:xfrm>
          <a:off x="6126481" y="5426075"/>
          <a:ext cx="2132330" cy="708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2" r:id="rId12" imgW="1397000" imgH="457200" progId="Equation.KSEE3">
                  <p:embed/>
                </p:oleObj>
              </mc:Choice>
              <mc:Fallback>
                <p:oleObj r:id="rId12" imgW="1397000" imgH="457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26481" y="5426075"/>
                        <a:ext cx="2132330" cy="7086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-2147482616"/>
          <p:cNvGraphicFramePr>
            <a:graphicFrameLocks noChangeAspect="1"/>
          </p:cNvGraphicFramePr>
          <p:nvPr/>
        </p:nvGraphicFramePr>
        <p:xfrm>
          <a:off x="6126164" y="6134418"/>
          <a:ext cx="2423795" cy="649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3" r:id="rId14" imgW="1587500" imgH="419100" progId="Equation.KSEE3">
                  <p:embed/>
                </p:oleObj>
              </mc:Choice>
              <mc:Fallback>
                <p:oleObj r:id="rId14" imgW="1587500" imgH="419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126164" y="6134418"/>
                        <a:ext cx="2423795" cy="6496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-2147482616"/>
          <p:cNvGraphicFramePr>
            <a:graphicFrameLocks noChangeAspect="1"/>
          </p:cNvGraphicFramePr>
          <p:nvPr/>
        </p:nvGraphicFramePr>
        <p:xfrm>
          <a:off x="9475471" y="4944428"/>
          <a:ext cx="1008380" cy="274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4" r:id="rId16" imgW="660400" imgH="177165" progId="Equation.KSEE3">
                  <p:embed/>
                </p:oleObj>
              </mc:Choice>
              <mc:Fallback>
                <p:oleObj r:id="rId16" imgW="660400" imgH="1771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475471" y="4944428"/>
                        <a:ext cx="1008380" cy="2749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8929370" y="4916170"/>
            <a:ext cx="5473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dirty="0">
                <a:ea typeface="宋体" panose="02010600030101010101" pitchFamily="2" charset="-122"/>
                <a:sym typeface="+mn-ea"/>
              </a:rPr>
              <a:t>其中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5" name="左箭头 24"/>
          <p:cNvSpPr/>
          <p:nvPr/>
        </p:nvSpPr>
        <p:spPr>
          <a:xfrm rot="9000000">
            <a:off x="5109845" y="5507990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48044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排序阶段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的建模（对观看时间）：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正样本用观看时间赋予权值，负样本赋予单位权值（即不加权）</a:t>
            </a:r>
          </a:p>
          <a:p>
            <a:pPr>
              <a:lnSpc>
                <a:spcPct val="150000"/>
              </a:lnSpc>
            </a:pPr>
            <a:r>
              <a:rPr lang="zh-CN" altLang="en-US" sz="1600">
                <a:sym typeface="Calibri" panose="020F0502020204030204"/>
              </a:rPr>
              <a:t>每个展示impression的观看时长的期望为</a:t>
            </a:r>
          </a:p>
          <a:p>
            <a:pPr>
              <a:lnSpc>
                <a:spcPct val="150000"/>
              </a:lnSpc>
            </a:pPr>
            <a:endParaRPr lang="zh-CN" altLang="en-US" sz="1600">
              <a:sym typeface="Calibri" panose="020F0502020204030204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ym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ym typeface="Calibri" panose="020F0502020204030204"/>
              </a:rPr>
              <a:t>N代表样本总数，k代表正样本数量，Ti是第i正样本的观看时长。k比N小，因此公式中的odds可以转换成E[T](1+P)，其中P是点击率，点击率一般很小，所以odds接近于E[T]，即期望观看时长。因此在线上serving阶段，</a:t>
            </a:r>
            <a:r>
              <a:rPr lang="en-US" altLang="zh-CN" sz="1600">
                <a:sym typeface="Calibri" panose="020F0502020204030204"/>
              </a:rPr>
              <a:t>YouTube</a:t>
            </a:r>
            <a:r>
              <a:rPr lang="zh-CN" altLang="en-US" sz="1600">
                <a:sym typeface="Calibri" panose="020F0502020204030204"/>
              </a:rPr>
              <a:t>采用     作为激励函数 </a:t>
            </a:r>
            <a:r>
              <a:rPr lang="en-US" altLang="zh-CN" sz="1600">
                <a:sym typeface="Calibri" panose="020F0502020204030204"/>
              </a:rPr>
              <a:t>=&gt; </a:t>
            </a:r>
            <a:r>
              <a:rPr lang="zh-CN" altLang="en-US" sz="1600">
                <a:sym typeface="Calibri" panose="020F0502020204030204"/>
              </a:rPr>
              <a:t>近似的估计期望的观看时长。</a:t>
            </a:r>
            <a:endParaRPr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240" y="1781810"/>
            <a:ext cx="6309995" cy="3888740"/>
          </a:xfrm>
          <a:prstGeom prst="rect">
            <a:avLst/>
          </a:prstGeom>
        </p:spPr>
      </p:pic>
      <p:graphicFrame>
        <p:nvGraphicFramePr>
          <p:cNvPr id="4" name="对象 -2147482616"/>
          <p:cNvGraphicFramePr>
            <a:graphicFrameLocks noChangeAspect="1"/>
          </p:cNvGraphicFramePr>
          <p:nvPr/>
        </p:nvGraphicFramePr>
        <p:xfrm>
          <a:off x="2530475" y="2514600"/>
          <a:ext cx="672465" cy="702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7" r:id="rId6" imgW="419100" imgH="431800" progId="Equation.KSEE3">
                  <p:embed/>
                </p:oleObj>
              </mc:Choice>
              <mc:Fallback>
                <p:oleObj r:id="rId6" imgW="4191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30475" y="2514600"/>
                        <a:ext cx="672465" cy="7029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3560763" y="6005831"/>
          <a:ext cx="313055" cy="39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" r:id="rId8" imgW="165100" imgH="203200" progId="Equation.KSEE3">
                  <p:embed/>
                </p:oleObj>
              </mc:Choice>
              <mc:Fallback>
                <p:oleObj r:id="rId8" imgW="1651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60763" y="6005831"/>
                        <a:ext cx="313055" cy="3911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-2147482616"/>
          <p:cNvGraphicFramePr>
            <a:graphicFrameLocks noChangeAspect="1"/>
          </p:cNvGraphicFramePr>
          <p:nvPr/>
        </p:nvGraphicFramePr>
        <p:xfrm>
          <a:off x="4701223" y="3395980"/>
          <a:ext cx="734060" cy="641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9" r:id="rId10" imgW="457200" imgH="393700" progId="Equation.KSEE3">
                  <p:embed/>
                </p:oleObj>
              </mc:Choice>
              <mc:Fallback>
                <p:oleObj r:id="rId10" imgW="457200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01223" y="3395980"/>
                        <a:ext cx="734060" cy="6419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986473" y="3382645"/>
          <a:ext cx="1304290" cy="702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0" r:id="rId12" imgW="812800" imgH="431800" progId="Equation.KSEE3">
                  <p:embed/>
                </p:oleObj>
              </mc:Choice>
              <mc:Fallback>
                <p:oleObj r:id="rId12" imgW="8128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86473" y="3382645"/>
                        <a:ext cx="1304290" cy="7029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-2147482616"/>
          <p:cNvGraphicFramePr>
            <a:graphicFrameLocks noChangeAspect="1"/>
          </p:cNvGraphicFramePr>
          <p:nvPr/>
        </p:nvGraphicFramePr>
        <p:xfrm>
          <a:off x="986790" y="3966210"/>
          <a:ext cx="5488940" cy="661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1" r:id="rId14" imgW="3530600" imgH="419100" progId="Equation.KSEE3">
                  <p:embed/>
                </p:oleObj>
              </mc:Choice>
              <mc:Fallback>
                <p:oleObj r:id="rId14" imgW="3530600" imgH="419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86790" y="3966210"/>
                        <a:ext cx="5488940" cy="661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左箭头 12"/>
          <p:cNvSpPr/>
          <p:nvPr/>
        </p:nvSpPr>
        <p:spPr>
          <a:xfrm rot="9660000">
            <a:off x="4289425" y="3775075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240" y="1781810"/>
            <a:ext cx="6309995" cy="3888740"/>
          </a:xfrm>
          <a:prstGeom prst="rect">
            <a:avLst/>
          </a:prstGeom>
        </p:spPr>
      </p:pic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0609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600" dirty="0">
                <a:sym typeface="+mn-ea"/>
              </a:rPr>
              <a:t>排序阶段</a:t>
            </a:r>
            <a:r>
              <a:rPr lang="zh-CN" altLang="en-US" sz="1600" dirty="0">
                <a:sym typeface="+mn-ea"/>
              </a:rPr>
              <a:t>中的特征工程（</a:t>
            </a:r>
            <a:r>
              <a:rPr lang="en-US" altLang="zh-CN" sz="1600" dirty="0">
                <a:sym typeface="+mn-ea"/>
              </a:rPr>
              <a:t>Feature Engineering</a:t>
            </a:r>
            <a:r>
              <a:rPr lang="zh-CN" altLang="en-US" sz="1600" dirty="0">
                <a:sym typeface="+mn-ea"/>
              </a:rPr>
              <a:t>）：</a:t>
            </a:r>
            <a:endParaRPr sz="16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 err="1"/>
              <a:t>尽管</a:t>
            </a:r>
            <a:r>
              <a:rPr lang="en-US" sz="1600" dirty="0" err="1"/>
              <a:t>DNN</a:t>
            </a:r>
            <a:r>
              <a:rPr sz="1600" dirty="0" err="1"/>
              <a:t>能够减轻人工特征工程的</a:t>
            </a:r>
            <a:r>
              <a:rPr lang="zh-CN" altLang="en-US" sz="1600" dirty="0"/>
              <a:t>负担</a:t>
            </a:r>
            <a:r>
              <a:rPr sz="1600" dirty="0"/>
              <a:t>，</a:t>
            </a:r>
            <a:r>
              <a:rPr sz="1600" dirty="0" err="1"/>
              <a:t>但是依然需要花费精力将用户及视频数据转化为有效的特征</a:t>
            </a:r>
            <a:r>
              <a:rPr lang="zh-CN" altLang="en-US" sz="1600" dirty="0"/>
              <a:t>（参考</a:t>
            </a:r>
            <a:r>
              <a:rPr lang="en-US" altLang="zh-CN" sz="1600" dirty="0"/>
              <a:t>Facebook</a:t>
            </a:r>
            <a:r>
              <a:rPr lang="zh-CN" altLang="zh-CN" sz="1600" dirty="0"/>
              <a:t>提出的</a:t>
            </a:r>
            <a:r>
              <a:rPr lang="en-US" altLang="zh-CN" sz="1600" dirty="0"/>
              <a:t>GBDT+LR</a:t>
            </a:r>
            <a:r>
              <a:rPr lang="zh-CN" altLang="zh-CN" sz="1600" dirty="0"/>
              <a:t>模型）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 err="1"/>
              <a:t>难点在于对用户行为序列建模，并关联视频打分机制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 err="1"/>
              <a:t>用户对于某Channel的历史行为很重要</a:t>
            </a:r>
            <a:r>
              <a:rPr lang="zh-CN" altLang="en-US" sz="1600" dirty="0"/>
              <a:t>，比如浏览该频道的次数，最近一次浏览该频道距离现在的时间</a:t>
            </a:r>
          </a:p>
          <a:p>
            <a:pPr>
              <a:lnSpc>
                <a:spcPct val="150000"/>
              </a:lnSpc>
            </a:pPr>
            <a:r>
              <a:rPr sz="1600" dirty="0" err="1"/>
              <a:t>把召回阶段的信息传播到Ranking阶段同样能提升效果，比如推荐来源和所在来源的分数</a:t>
            </a:r>
            <a:endParaRPr sz="1600" dirty="0"/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240" y="1781810"/>
            <a:ext cx="6309995" cy="3888740"/>
          </a:xfrm>
          <a:prstGeom prst="rect">
            <a:avLst/>
          </a:prstGeom>
        </p:spPr>
      </p:pic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0609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排序阶段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中的分类特征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Embedding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（Embedding Categorical Features）：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>
                <a:sym typeface="Calibri" panose="020F0502020204030204"/>
              </a:rPr>
              <a:t>采用embedding的方式映射稀疏离散特征为密集向量，</a:t>
            </a:r>
            <a:r>
              <a:rPr lang="en-US" sz="1600">
                <a:sym typeface="Calibri" panose="020F0502020204030204"/>
              </a:rPr>
              <a:t>YouTube</a:t>
            </a:r>
            <a:r>
              <a:rPr sz="1600">
                <a:sym typeface="Calibri" panose="020F0502020204030204"/>
              </a:rPr>
              <a:t>为每一个类别特征维度生成一个独立的embedding空间</a:t>
            </a:r>
          </a:p>
          <a:p>
            <a:pPr>
              <a:lnSpc>
                <a:spcPct val="150000"/>
              </a:lnSpc>
            </a:pPr>
            <a:r>
              <a:rPr sz="1600">
                <a:sym typeface="Calibri" panose="020F0502020204030204"/>
              </a:rPr>
              <a:t>对于相同域的特征可以共享embedding，</a:t>
            </a:r>
            <a:r>
              <a:rPr lang="zh-CN" sz="1600">
                <a:ea typeface="宋体" panose="02010600030101010101" pitchFamily="2" charset="-122"/>
                <a:sym typeface="Calibri" panose="020F0502020204030204"/>
              </a:rPr>
              <a:t>好处</a:t>
            </a:r>
            <a:r>
              <a:rPr sz="1600">
                <a:sym typeface="Calibri" panose="020F0502020204030204"/>
              </a:rPr>
              <a:t>在于加速迭代，降低内存开销</a:t>
            </a:r>
          </a:p>
        </p:txBody>
      </p:sp>
      <p:sp>
        <p:nvSpPr>
          <p:cNvPr id="3" name="矩形 2"/>
          <p:cNvSpPr/>
          <p:nvPr/>
        </p:nvSpPr>
        <p:spPr>
          <a:xfrm>
            <a:off x="5603240" y="3547110"/>
            <a:ext cx="4061460" cy="2301875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240" y="1781810"/>
            <a:ext cx="6309995" cy="3888740"/>
          </a:xfrm>
          <a:prstGeom prst="rect">
            <a:avLst/>
          </a:prstGeom>
        </p:spPr>
      </p:pic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0609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排序阶段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中的连续特征归一化（Normalizing Continuous Features）：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>
                <a:sym typeface="Calibri" panose="020F0502020204030204"/>
              </a:rPr>
              <a:t>神经网络对于输入数据的规模和分布非常敏感</a:t>
            </a:r>
            <a:r>
              <a:rPr lang="zh-CN" sz="1600">
                <a:ea typeface="宋体" panose="02010600030101010101" pitchFamily="2" charset="-122"/>
                <a:sym typeface="Calibri" panose="020F0502020204030204"/>
              </a:rPr>
              <a:t>，而决策树模型（</a:t>
            </a:r>
            <a:r>
              <a:rPr lang="en-US" altLang="zh-CN" sz="1600">
                <a:ea typeface="宋体" panose="02010600030101010101" pitchFamily="2" charset="-122"/>
                <a:sym typeface="Calibri" panose="020F0502020204030204"/>
              </a:rPr>
              <a:t>GBDT</a:t>
            </a:r>
            <a:r>
              <a:rPr lang="zh-CN" altLang="zh-CN" sz="1600">
                <a:ea typeface="宋体" panose="02010600030101010101" pitchFamily="2" charset="-122"/>
                <a:sym typeface="Calibri" panose="020F0502020204030204"/>
              </a:rPr>
              <a:t>，</a:t>
            </a:r>
            <a:r>
              <a:rPr lang="en-US" altLang="zh-CN" sz="1600">
                <a:ea typeface="宋体" panose="02010600030101010101" pitchFamily="2" charset="-122"/>
                <a:sym typeface="Calibri" panose="020F0502020204030204"/>
              </a:rPr>
              <a:t>RF</a:t>
            </a:r>
            <a:r>
              <a:rPr lang="zh-CN" altLang="en-US" sz="1600">
                <a:ea typeface="宋体" panose="02010600030101010101" pitchFamily="2" charset="-122"/>
                <a:sym typeface="Calibri" panose="020F0502020204030204"/>
              </a:rPr>
              <a:t>）</a:t>
            </a:r>
            <a:r>
              <a:rPr lang="zh-CN" sz="1600">
                <a:ea typeface="宋体" panose="02010600030101010101" pitchFamily="2" charset="-122"/>
                <a:sym typeface="Calibri" panose="020F0502020204030204"/>
              </a:rPr>
              <a:t>对于各个特征的缩放是不受什么影响</a:t>
            </a:r>
          </a:p>
          <a:p>
            <a:pPr>
              <a:lnSpc>
                <a:spcPct val="150000"/>
              </a:lnSpc>
            </a:pPr>
            <a:r>
              <a:rPr sz="1600">
                <a:sym typeface="Calibri" panose="020F0502020204030204"/>
              </a:rPr>
              <a:t>连续特征进行归一化对于收敛很重要</a:t>
            </a:r>
          </a:p>
          <a:p>
            <a:pPr>
              <a:lnSpc>
                <a:spcPct val="150000"/>
              </a:lnSpc>
            </a:pPr>
            <a:r>
              <a:rPr sz="1600">
                <a:sym typeface="Calibri" panose="020F0502020204030204"/>
              </a:rPr>
              <a:t>设计一种积分函数将特征映射为一个服从[0,1</a:t>
            </a:r>
            <a:r>
              <a:rPr lang="en-US" sz="1600">
                <a:sym typeface="Calibri" panose="020F0502020204030204"/>
              </a:rPr>
              <a:t>)</a:t>
            </a:r>
            <a:r>
              <a:rPr sz="1600">
                <a:sym typeface="Calibri" panose="020F0502020204030204"/>
              </a:rPr>
              <a:t>分布的变量。一个符合f分布的特征x，等价转化成</a:t>
            </a:r>
          </a:p>
          <a:p>
            <a:pPr>
              <a:lnSpc>
                <a:spcPct val="150000"/>
              </a:lnSpc>
            </a:pPr>
            <a:endParaRPr sz="1600">
              <a:sym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zh-CN" sz="1600">
                <a:ea typeface="宋体" panose="02010600030101010101" pitchFamily="2" charset="-122"/>
                <a:sym typeface="Calibri" panose="020F0502020204030204"/>
              </a:rPr>
              <a:t>除了输入归一化    ，还输入    的平方根和平方，特征的子线性和超线性，会让网络有更强的表达能力（输入连续特征的幂值，被证明是能提高离线精度的）</a:t>
            </a:r>
          </a:p>
        </p:txBody>
      </p:sp>
      <p:graphicFrame>
        <p:nvGraphicFramePr>
          <p:cNvPr id="4" name="对象 -2147482616"/>
          <p:cNvGraphicFramePr>
            <a:graphicFrameLocks noChangeAspect="1"/>
          </p:cNvGraphicFramePr>
          <p:nvPr/>
        </p:nvGraphicFramePr>
        <p:xfrm>
          <a:off x="2417128" y="5007611"/>
          <a:ext cx="1228725" cy="58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" r:id="rId6" imgW="647700" imgH="304800" progId="Equation.KSEE3">
                  <p:embed/>
                </p:oleObj>
              </mc:Choice>
              <mc:Fallback>
                <p:oleObj r:id="rId6" imgW="647700" imgH="304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7128" y="5007611"/>
                        <a:ext cx="1228725" cy="5867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-2147482616"/>
          <p:cNvGraphicFramePr>
            <a:graphicFrameLocks noChangeAspect="1"/>
          </p:cNvGraphicFramePr>
          <p:nvPr/>
        </p:nvGraphicFramePr>
        <p:xfrm>
          <a:off x="4926965" y="4639310"/>
          <a:ext cx="166370" cy="39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" r:id="rId8" imgW="127000" imgH="279400" progId="Equation.KSEE3">
                  <p:embed/>
                </p:oleObj>
              </mc:Choice>
              <mc:Fallback>
                <p:oleObj r:id="rId8" imgW="127000" imgH="2794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26965" y="4639310"/>
                        <a:ext cx="166370" cy="3911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-2147482616"/>
          <p:cNvGraphicFramePr>
            <a:graphicFrameLocks noChangeAspect="1"/>
          </p:cNvGraphicFramePr>
          <p:nvPr/>
        </p:nvGraphicFramePr>
        <p:xfrm>
          <a:off x="2517775" y="5641975"/>
          <a:ext cx="166370" cy="39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7" r:id="rId10" imgW="127000" imgH="279400" progId="Equation.KSEE3">
                  <p:embed/>
                </p:oleObj>
              </mc:Choice>
              <mc:Fallback>
                <p:oleObj r:id="rId10" imgW="127000" imgH="2794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17775" y="5641975"/>
                        <a:ext cx="166370" cy="3911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-2147482616"/>
          <p:cNvGraphicFramePr>
            <a:graphicFrameLocks noChangeAspect="1"/>
          </p:cNvGraphicFramePr>
          <p:nvPr/>
        </p:nvGraphicFramePr>
        <p:xfrm>
          <a:off x="3479800" y="5641975"/>
          <a:ext cx="166370" cy="39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8" r:id="rId11" imgW="127000" imgH="279400" progId="Equation.KSEE3">
                  <p:embed/>
                </p:oleObj>
              </mc:Choice>
              <mc:Fallback>
                <p:oleObj r:id="rId11" imgW="127000" imgH="2794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79800" y="5641975"/>
                        <a:ext cx="166370" cy="3911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9546590" y="3536315"/>
            <a:ext cx="2366645" cy="2134235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08952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Hideden Layers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实验：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在单个页面上，对展示给用户的正例和负例的这两个impression进行打分，如果对负例打分高于正例打分的话，那么我们认为对于正例预测的观看时间属于错误预测的观看时间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YouTube</a:t>
            </a:r>
            <a:r>
              <a:rPr sz="1600" dirty="0">
                <a:ea typeface="宋体" panose="02010600030101010101" pitchFamily="2" charset="-122"/>
                <a:sym typeface="+mn-ea"/>
              </a:rPr>
              <a:t>定义了模型评估指标weighted，per-user loss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</a:t>
            </a:r>
            <a:r>
              <a:rPr sz="1600" dirty="0">
                <a:ea typeface="宋体" panose="02010600030101010101" pitchFamily="2" charset="-122"/>
                <a:sym typeface="+mn-ea"/>
              </a:rPr>
              <a:t>即错误预测的观看时间占比总的观看时间的比例。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对每个用户的错误预测loss求和即可获得该用户的loss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实验证明，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采用的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Tower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塔式模型效果最好，即第一层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1024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，第二层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512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，第三层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256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845" y="1881505"/>
            <a:ext cx="5553075" cy="30956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474980" y="1442720"/>
            <a:ext cx="6428740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针对海量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and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高维数据如何进行查找：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如果数据是低维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and 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小数据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通过线性的方式查找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数据不仅海量，而且高维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需要降维，采用索引方式查找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LSH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Locality-Sensitive Hashing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局部敏感哈希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需要查找与某个数据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个或多个相似的数据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最近邻查找方法（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ANN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，Approximate Nearest Neighbor）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125" y="5109210"/>
            <a:ext cx="7439025" cy="1276350"/>
          </a:xfrm>
          <a:prstGeom prst="rect">
            <a:avLst/>
          </a:prstGeom>
        </p:spPr>
      </p:pic>
      <p:sp>
        <p:nvSpPr>
          <p:cNvPr id="11" name="左箭头 10"/>
          <p:cNvSpPr/>
          <p:nvPr/>
        </p:nvSpPr>
        <p:spPr>
          <a:xfrm rot="8760000">
            <a:off x="7223125" y="4617085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6677025" y="2894330"/>
            <a:ext cx="5158740" cy="10502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传统的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HashTable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用于检索数据，无法将相似的数据放到同一个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Bucket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中，比如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h=x mod w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LSH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将相邻的数据，通过映射后依然保持相邻的关系，即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保持局部的敏感度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Locality-Sensitive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768080" y="4910455"/>
            <a:ext cx="254000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Hash(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127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) =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127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%8 = 7;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Hash(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123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) =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123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%8 =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3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Hash(1023) = 1023%8 = 7;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18095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召回阶段完成快速筛选（几百万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几百个），排序阶段完成精排（几百个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十几个）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DNN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模型完成召回，排序阶段，自动学习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embedding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特征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DNN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的任务是基于用户信息和上下文环境，来学习用户的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embedding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向量，模拟矩阵分解的过程，D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NN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最后一层的输出近似作为用户的特征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特征embedding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将用户观看过的视频id列表做embedding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取embedding向量的平均值，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作为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watch vector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把用户搜索过的视频id列表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做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embedding，取embedding向量的平均值，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作为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search vector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用户的人口统计学属性做embedding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，作为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geographic embedding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一些非多值类的特征如性别，还有数值类特征直接做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DNN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的输入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一些数值类特征，对其进行变换。如对</a:t>
            </a: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example age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进行平方</a:t>
            </a: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，平方根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操作，作为新的特征。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18095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把推荐问题转换成多分类问题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，采用</a:t>
            </a: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Negative Sampling</a:t>
            </a:r>
            <a:r>
              <a:rPr lang="zh-CN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提升模型效果（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随机从全量样本中抽取用户没有点击过的</a:t>
            </a: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作为label=0</a:t>
            </a:r>
            <a:r>
              <a:rPr lang="zh-CN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，因为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推荐</a:t>
            </a:r>
            <a:r>
              <a:rPr sz="1600" kern="100" dirty="0" err="1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列表页中展示的</a:t>
            </a:r>
            <a:r>
              <a:rPr lang="en-US" sz="1600" kern="100" dirty="0" err="1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</a:t>
            </a:r>
            <a:r>
              <a:rPr sz="1600" kern="100" dirty="0" err="1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是算法模型计算出来的</a:t>
            </a:r>
            <a:r>
              <a:rPr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sz="1600" kern="100" dirty="0" err="1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用户最有可能会点击的</a:t>
            </a:r>
            <a:r>
              <a:rPr lang="en-US" sz="1600" kern="100" dirty="0" err="1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zh-CN" altLang="zh-CN" sz="1600" kern="100" dirty="0"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在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召回阶段，采用的近似最近邻查找 </a:t>
            </a: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提升效率</a:t>
            </a:r>
            <a:endParaRPr sz="1600" kern="100" dirty="0"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600" kern="100" dirty="0" err="1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Youtube的用户对新视频有偏好，引入</a:t>
            </a:r>
            <a:r>
              <a:rPr lang="en-US" sz="1600" kern="100" dirty="0" err="1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Example</a:t>
            </a:r>
            <a:r>
              <a:rPr 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Age</a:t>
            </a:r>
            <a:r>
              <a:rPr lang="zh-CN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（视频上传时间特征） </a:t>
            </a: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与经验分布更</a:t>
            </a: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Match</a:t>
            </a:r>
            <a:endParaRPr sz="1600" kern="100" dirty="0"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不对称的共同浏览问题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，采用</a:t>
            </a:r>
            <a:r>
              <a:rPr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predicting next </a:t>
            </a:r>
            <a:r>
              <a:rPr sz="1600" kern="100" dirty="0" err="1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watch的方式，利用上文信息，预估下一次浏览的视频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从用户的历史视频观看记录中随机拿出来一个作为正样本，然后只用这个视频之前的历史观看记录作为输入</a:t>
            </a:r>
            <a:endParaRPr lang="zh-CN" altLang="en-US" sz="1600" kern="100" dirty="0"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600" kern="100" dirty="0" err="1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对每个用户提取等数量的训练样本</a:t>
            </a:r>
            <a:r>
              <a:rPr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防止一部分非常活跃的用户主导损失函数值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针对某些特征，比如#previous impressions，进行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平方和平方根处理，引入</a:t>
            </a: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个特征对</a:t>
            </a: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DNN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进行输入 </a:t>
            </a: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简单有效的特征工程，引入了特征的非线性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在优化目标上，没有采用</a:t>
            </a:r>
            <a:r>
              <a:rPr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经典的CTR，或者Play Rate，而是采用了每次曝光预期播放时间作为优化目标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2150" y="1557655"/>
            <a:ext cx="10515600" cy="5030470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altLang="zh-CN" sz="2200" dirty="0">
                <a:ea typeface="宋体" panose="02010600030101010101" pitchFamily="2" charset="-122"/>
                <a:sym typeface="+mn-ea"/>
              </a:rPr>
              <a:t>Thinking1：</a:t>
            </a:r>
            <a:r>
              <a:rPr sz="2200" dirty="0">
                <a:ea typeface="宋体" panose="02010600030101010101" pitchFamily="2" charset="-122"/>
                <a:sym typeface="+mn-ea"/>
              </a:rPr>
              <a:t>什么是近似最近邻查找，常用的方法有哪些</a:t>
            </a:r>
          </a:p>
          <a:p>
            <a:pPr marL="0" indent="0">
              <a:lnSpc>
                <a:spcPct val="170000"/>
              </a:lnSpc>
              <a:buNone/>
            </a:pPr>
            <a:r>
              <a:rPr altLang="zh-CN" sz="2200" dirty="0">
                <a:ea typeface="宋体" panose="02010600030101010101" pitchFamily="2" charset="-122"/>
                <a:sym typeface="+mn-ea"/>
              </a:rPr>
              <a:t>Thinking2：</a:t>
            </a:r>
            <a:r>
              <a:rPr sz="2200" dirty="0">
                <a:ea typeface="宋体" panose="02010600030101010101" pitchFamily="2" charset="-122"/>
                <a:sym typeface="+mn-ea"/>
              </a:rPr>
              <a:t>为什么两个集合的minhash值相同的概率等于这两个集合的Jaccard相似度</a:t>
            </a:r>
          </a:p>
          <a:p>
            <a:pPr marL="0" indent="0">
              <a:lnSpc>
                <a:spcPct val="170000"/>
              </a:lnSpc>
              <a:buNone/>
            </a:pPr>
            <a:r>
              <a:rPr altLang="zh-CN" sz="2200" dirty="0">
                <a:ea typeface="宋体" panose="02010600030101010101" pitchFamily="2" charset="-122"/>
                <a:sym typeface="+mn-ea"/>
              </a:rPr>
              <a:t>Thinking3：</a:t>
            </a:r>
            <a:r>
              <a:rPr sz="2200" dirty="0">
                <a:ea typeface="宋体" panose="02010600030101010101" pitchFamily="2" charset="-122"/>
                <a:sym typeface="+mn-ea"/>
              </a:rPr>
              <a:t>SimHash在计算文档相似度的作用是怎样的？</a:t>
            </a:r>
          </a:p>
          <a:p>
            <a:pPr marL="0" indent="0">
              <a:lnSpc>
                <a:spcPct val="170000"/>
              </a:lnSpc>
              <a:buNone/>
            </a:pPr>
            <a:r>
              <a:rPr altLang="zh-CN" sz="2200" dirty="0">
                <a:ea typeface="宋体" panose="02010600030101010101" pitchFamily="2" charset="-122"/>
                <a:sym typeface="+mn-ea"/>
              </a:rPr>
              <a:t>Thinking4：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为什么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YouTube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采用</a:t>
            </a:r>
            <a:r>
              <a:rPr lang="zh-CN" altLang="en-US" sz="2200">
                <a:sym typeface="Calibri" panose="020F0502020204030204"/>
              </a:rPr>
              <a:t>期望观看时间作为评估指标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2150" y="1557655"/>
            <a:ext cx="5432425" cy="4351655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Action1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：使用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MinHashLSHForest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对微博新闻句子进行检索 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weibo.txt</a:t>
            </a:r>
            <a:endParaRPr lang="zh-CN" altLang="zh-CN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针对某句话进行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Query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，查找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Top-3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相似的句子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55" y="4624070"/>
            <a:ext cx="4333875" cy="91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205" y="1557655"/>
            <a:ext cx="5229860" cy="47504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3" name="图片 2" descr="LSH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320" y="1457325"/>
            <a:ext cx="8848725" cy="3943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3" name="图片 2" descr="LSH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1306830"/>
            <a:ext cx="8858250" cy="4991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3" name="图片 2" descr="LSH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1457325"/>
            <a:ext cx="7905750" cy="3943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2" name="图片 1" descr="YouTube 推荐系统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147445"/>
            <a:ext cx="9829800" cy="55340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3" name="图片 2" descr="YouTube 推荐系统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1309370"/>
            <a:ext cx="8553450" cy="4581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75280" y="2160270"/>
            <a:ext cx="7484745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LSH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474980" y="1442720"/>
            <a:ext cx="6428740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LSH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通过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Hash Function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每个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Bucket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会落入一些原始数据，属于同一个桶内的数据有很大可能是相邻的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也存在不相邻的数据被hash到了同一个桶内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将原始数据集合分成了多个子集合，每个子集合中的数据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大概率是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相邻的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，而且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子集合中的元素个数较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少。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方便进行近邻查找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在一个很小的集合里查找相邻元素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890" y="2422525"/>
            <a:ext cx="3714750" cy="12763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工作中的应用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" y="1197610"/>
            <a:ext cx="5346700" cy="5480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7610"/>
            <a:ext cx="5518785" cy="54076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MinHash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474980" y="1442720"/>
            <a:ext cx="6428740" cy="4942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文档相似度计算：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k-shingle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，也称为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k-gram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文档中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任意长度为k的字符串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。将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每篇文档可以表示成文档中出现一次或者多次的k-shingle的集合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比如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document="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abcdabd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"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，当2-shingle组成的集合为 {ab,bc,cd,da,bd}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如果两个文档相似，那么他们会有很多的shingles也是相同的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文本越长，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取值越大。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的经验值参考，短文本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K=5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，长文本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K=10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485" y="1750695"/>
            <a:ext cx="2457450" cy="3571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5831104-c762-4a84-ab74-df6919c0af82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87253af-986b-4946-9e45-882074116f5c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87253af-986b-4946-9e45-882074116f5c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b09c7fb-c4b0-473e-9be0-3ebab5faa0a0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f335353-3450-467f-8ff1-ca4a028f56e2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5831104-c762-4a84-ab74-df6919c0af82}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144</TotalTime>
  <Words>7469</Words>
  <Application>Microsoft Office PowerPoint</Application>
  <PresentationFormat>宽屏</PresentationFormat>
  <Paragraphs>891</Paragraphs>
  <Slides>80</Slides>
  <Notes>55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80</vt:i4>
      </vt:variant>
    </vt:vector>
  </HeadingPairs>
  <TitlesOfParts>
    <vt:vector size="89" baseType="lpstr">
      <vt:lpstr>PingFang SC</vt:lpstr>
      <vt:lpstr>宋体</vt:lpstr>
      <vt:lpstr>Arial</vt:lpstr>
      <vt:lpstr>Calibri</vt:lpstr>
      <vt:lpstr>Calibri Light</vt:lpstr>
      <vt:lpstr>Helvetica</vt:lpstr>
      <vt:lpstr>Office 主题​​</vt:lpstr>
      <vt:lpstr>Bitmap Image</vt:lpstr>
      <vt:lpstr>Equation.KSEE3</vt:lpstr>
      <vt:lpstr>LSH 近似最近邻查找与YouTube推荐系统 Lesson-06</vt:lpstr>
      <vt:lpstr>学习方法</vt:lpstr>
      <vt:lpstr>&gt;&gt;   今天的学习目标</vt:lpstr>
      <vt:lpstr>1/2 LSH 近似最近邻查找</vt:lpstr>
      <vt:lpstr>什么是近似最近邻查找</vt:lpstr>
      <vt:lpstr>什么是Hash</vt:lpstr>
      <vt:lpstr>LSH算法</vt:lpstr>
      <vt:lpstr>LSH算法</vt:lpstr>
      <vt:lpstr>MinHash算法</vt:lpstr>
      <vt:lpstr>MinHash算法</vt:lpstr>
      <vt:lpstr>MinHash算法</vt:lpstr>
      <vt:lpstr>MinHash算法</vt:lpstr>
      <vt:lpstr>MinHash算法</vt:lpstr>
      <vt:lpstr>MinHash算法</vt:lpstr>
      <vt:lpstr>MinHash算法</vt:lpstr>
      <vt:lpstr>LSH算法</vt:lpstr>
      <vt:lpstr>LSH算法</vt:lpstr>
      <vt:lpstr>LSH算法</vt:lpstr>
      <vt:lpstr>LSH算法</vt:lpstr>
      <vt:lpstr>LSH算法</vt:lpstr>
      <vt:lpstr>LSH算法</vt:lpstr>
      <vt:lpstr>LSH算法工具</vt:lpstr>
      <vt:lpstr>LSH算法工具</vt:lpstr>
      <vt:lpstr>LSH算法工具</vt:lpstr>
      <vt:lpstr>LSH算法工具</vt:lpstr>
      <vt:lpstr>LSH算法工具</vt:lpstr>
      <vt:lpstr>LSH算法工具</vt:lpstr>
      <vt:lpstr>LSH算法工具</vt:lpstr>
      <vt:lpstr>LSH算法工具</vt:lpstr>
      <vt:lpstr>LSH算法工具</vt:lpstr>
      <vt:lpstr>LSH算法工具</vt:lpstr>
      <vt:lpstr>LSH算法工具</vt:lpstr>
      <vt:lpstr>LSH算法工具</vt:lpstr>
      <vt:lpstr>LSH算法工具</vt:lpstr>
      <vt:lpstr>LSH算法工具</vt:lpstr>
      <vt:lpstr>SimHash算法</vt:lpstr>
      <vt:lpstr>SimHash算法</vt:lpstr>
      <vt:lpstr>SimHash算法</vt:lpstr>
      <vt:lpstr>SimHash算法</vt:lpstr>
      <vt:lpstr>SimHash算法</vt:lpstr>
      <vt:lpstr>SimHash算法</vt:lpstr>
      <vt:lpstr>SimHash算法</vt:lpstr>
      <vt:lpstr>SimHash算法</vt:lpstr>
      <vt:lpstr>SimHash算法工具</vt:lpstr>
      <vt:lpstr>SimHash算法工具</vt:lpstr>
      <vt:lpstr>SimHash算法工具</vt:lpstr>
      <vt:lpstr>Summary</vt:lpstr>
      <vt:lpstr>Summary</vt:lpstr>
      <vt:lpstr>Summary</vt:lpstr>
      <vt:lpstr>2/2  YouTube推荐系统</vt:lpstr>
      <vt:lpstr>YouTube推荐系统</vt:lpstr>
      <vt:lpstr>YouTube推荐系统</vt:lpstr>
      <vt:lpstr>YouTube推荐系统</vt:lpstr>
      <vt:lpstr>YouTube推荐系统</vt:lpstr>
      <vt:lpstr>YouTube推荐系统</vt:lpstr>
      <vt:lpstr>YouTube推荐系统</vt:lpstr>
      <vt:lpstr>YouTube推荐系统</vt:lpstr>
      <vt:lpstr>YouTube推荐系统</vt:lpstr>
      <vt:lpstr>YouTube推荐系统</vt:lpstr>
      <vt:lpstr>YouTube推荐系统</vt:lpstr>
      <vt:lpstr>YouTube推荐系统</vt:lpstr>
      <vt:lpstr>YouTube推荐系统</vt:lpstr>
      <vt:lpstr>YouTube推荐系统</vt:lpstr>
      <vt:lpstr>YouTube推荐系统</vt:lpstr>
      <vt:lpstr>YouTube推荐系统</vt:lpstr>
      <vt:lpstr>YouTube推荐系统</vt:lpstr>
      <vt:lpstr>YouTube推荐系统</vt:lpstr>
      <vt:lpstr>YouTube推荐系统</vt:lpstr>
      <vt:lpstr>YouTube推荐系统</vt:lpstr>
      <vt:lpstr>Summary</vt:lpstr>
      <vt:lpstr>Summary</vt:lpstr>
      <vt:lpstr>Thinking&amp;Action</vt:lpstr>
      <vt:lpstr>Thinking&amp;Action</vt:lpstr>
      <vt:lpstr>Summary</vt:lpstr>
      <vt:lpstr>Summary</vt:lpstr>
      <vt:lpstr>Summary</vt:lpstr>
      <vt:lpstr>Summary</vt:lpstr>
      <vt:lpstr>Summary</vt:lpstr>
      <vt:lpstr>Thank You Using data to solve problems</vt:lpstr>
      <vt:lpstr>工作中的应用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机器学习与推荐系统OverView  Lesson-01</dc:title>
  <dc:creator>Microsoft Office User</dc:creator>
  <cp:lastModifiedBy>Chen Yang</cp:lastModifiedBy>
  <cp:revision>2410</cp:revision>
  <dcterms:created xsi:type="dcterms:W3CDTF">2019-08-30T07:48:00Z</dcterms:created>
  <dcterms:modified xsi:type="dcterms:W3CDTF">2020-09-25T14:09:38Z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